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256" r:id="rId5"/>
    <p:sldId id="277" r:id="rId6"/>
    <p:sldId id="288" r:id="rId7"/>
    <p:sldId id="300" r:id="rId8"/>
    <p:sldId id="276" r:id="rId9"/>
    <p:sldId id="278" r:id="rId10"/>
    <p:sldId id="289" r:id="rId11"/>
    <p:sldId id="291" r:id="rId12"/>
    <p:sldId id="279" r:id="rId13"/>
    <p:sldId id="292" r:id="rId14"/>
    <p:sldId id="293" r:id="rId15"/>
    <p:sldId id="294" r:id="rId16"/>
    <p:sldId id="296" r:id="rId17"/>
    <p:sldId id="295" r:id="rId18"/>
    <p:sldId id="297" r:id="rId19"/>
    <p:sldId id="298" r:id="rId20"/>
    <p:sldId id="299" r:id="rId21"/>
    <p:sldId id="28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77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52" autoAdjust="0"/>
  </p:normalViewPr>
  <p:slideViewPr>
    <p:cSldViewPr snapToGrid="0" showGuides="1">
      <p:cViewPr varScale="1">
        <p:scale>
          <a:sx n="82" d="100"/>
          <a:sy n="82" d="100"/>
        </p:scale>
        <p:origin x="720" y="7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11/8/2024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798422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399886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3575059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2820265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4026836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3013045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2706998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185445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42228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414329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528297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684646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1171546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0DA1498-92C7-4E4B-8045-C9195F453964}" type="datetimeFigureOut">
              <a:rPr lang="en-US" smtClean="0"/>
              <a:t>11/8/2024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06FEDF93-2BFD-41CA-ABC7-B039102F3792}"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5464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6640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3836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2178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50469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517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9826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477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624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87335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1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67945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6FEDF93-2BFD-41CA-ABC7-B039102F3792}"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7556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3882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717726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6504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503263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DA1498-92C7-4E4B-8045-C9195F453964}" type="datetimeFigureOut">
              <a:rPr lang="en-US" smtClean="0"/>
              <a:t>11/8/2024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0290060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depiproj.streamlit.app/"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90675" y="3769973"/>
            <a:ext cx="9144000" cy="2492990"/>
          </a:xfrm>
        </p:spPr>
        <p:txBody>
          <a:bodyPr lIns="0" tIns="0" rIns="0" bIns="0" anchor="t">
            <a:spAutoFit/>
          </a:bodyPr>
          <a:lstStyle/>
          <a:p>
            <a:r>
              <a:rPr lang="en-US" b="1" dirty="0">
                <a:solidFill>
                  <a:schemeClr val="tx1">
                    <a:lumMod val="95000"/>
                    <a:lumOff val="5000"/>
                  </a:schemeClr>
                </a:solidFill>
              </a:rPr>
              <a:t>Super Store Sales</a:t>
            </a:r>
            <a:br>
              <a:rPr lang="en-US" b="1" dirty="0">
                <a:solidFill>
                  <a:schemeClr val="tx1">
                    <a:lumMod val="95000"/>
                    <a:lumOff val="5000"/>
                  </a:schemeClr>
                </a:solidFill>
              </a:rPr>
            </a:br>
            <a:r>
              <a:rPr lang="en-US" b="1" dirty="0">
                <a:solidFill>
                  <a:schemeClr val="tx1">
                    <a:lumMod val="95000"/>
                    <a:lumOff val="5000"/>
                  </a:schemeClr>
                </a:solidFill>
              </a:rPr>
              <a:t> Analysis</a:t>
            </a:r>
            <a:br>
              <a:rPr lang="en-US" dirty="0">
                <a:solidFill>
                  <a:schemeClr val="tx1">
                    <a:lumMod val="95000"/>
                    <a:lumOff val="5000"/>
                  </a:schemeClr>
                </a:solidFill>
              </a:rPr>
            </a:br>
            <a:endParaRPr lang="en-US" dirty="0">
              <a:solidFill>
                <a:schemeClr val="tx1">
                  <a:lumMod val="95000"/>
                  <a:lumOff val="5000"/>
                </a:schemeClr>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flipV="1">
            <a:off x="11363325" y="-1066800"/>
            <a:ext cx="55270" cy="45719"/>
            <a:chOff x="2025650" y="4786313"/>
            <a:chExt cx="285750" cy="287338"/>
          </a:xfrm>
          <a:solidFill>
            <a:schemeClr val="tx1">
              <a:lumMod val="95000"/>
              <a:lumOff val="5000"/>
            </a:schemeClr>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7" name="Picture 16">
            <a:extLst>
              <a:ext uri="{FF2B5EF4-FFF2-40B4-BE49-F238E27FC236}">
                <a16:creationId xmlns:a16="http://schemas.microsoft.com/office/drawing/2014/main" id="{395F7B86-C578-902C-C9E7-9E69ADD93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899" y="2049614"/>
            <a:ext cx="1876425" cy="1446550"/>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5E15414E-34F7-7D64-FC38-1CF468DB2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58" y="102637"/>
            <a:ext cx="1474237" cy="139959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A black text on a white background&#10;&#10;Description automatically generated">
            <a:extLst>
              <a:ext uri="{FF2B5EF4-FFF2-40B4-BE49-F238E27FC236}">
                <a16:creationId xmlns:a16="http://schemas.microsoft.com/office/drawing/2014/main" id="{70112040-5763-A5D4-9CA0-6E51D4A11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8048" y="80572"/>
            <a:ext cx="2103706" cy="11746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6E898B5B-1A88-AEAB-9A87-9F7F146516C8}"/>
              </a:ext>
            </a:extLst>
          </p:cNvPr>
          <p:cNvSpPr txBox="1"/>
          <p:nvPr/>
        </p:nvSpPr>
        <p:spPr>
          <a:xfrm>
            <a:off x="242595" y="5792345"/>
            <a:ext cx="2248677" cy="400110"/>
          </a:xfrm>
          <a:prstGeom prst="rect">
            <a:avLst/>
          </a:prstGeom>
          <a:noFill/>
        </p:spPr>
        <p:txBody>
          <a:bodyPr wrap="square" rtlCol="0">
            <a:spAutoFit/>
          </a:bodyPr>
          <a:lstStyle/>
          <a:p>
            <a:r>
              <a:rPr lang="en-US" sz="2000" b="1" dirty="0">
                <a:solidFill>
                  <a:schemeClr val="bg1"/>
                </a:solidFill>
              </a:rPr>
              <a:t>Dr. </a:t>
            </a:r>
            <a:r>
              <a:rPr lang="en-US" sz="2000" b="1" dirty="0" err="1">
                <a:solidFill>
                  <a:schemeClr val="bg1"/>
                </a:solidFill>
              </a:rPr>
              <a:t>Doaa</a:t>
            </a:r>
            <a:r>
              <a:rPr lang="en-US" sz="2000" b="1">
                <a:solidFill>
                  <a:schemeClr val="bg1"/>
                </a:solidFill>
              </a:rPr>
              <a:t> Sayed</a:t>
            </a:r>
            <a:endParaRPr lang="en-US" sz="2000" b="1" dirty="0">
              <a:solidFill>
                <a:schemeClr val="bg1"/>
              </a:solidFill>
            </a:endParaRPr>
          </a:p>
        </p:txBody>
      </p:sp>
    </p:spTree>
    <p:extLst>
      <p:ext uri="{BB962C8B-B14F-4D97-AF65-F5344CB8AC3E}">
        <p14:creationId xmlns:p14="http://schemas.microsoft.com/office/powerpoint/2010/main" val="2387849042"/>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1312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Cleaning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227547" y="5128602"/>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8039100" y="5128602"/>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9F7E025-DDEC-4748-AAE9-9FA2A4BF1E49}"/>
              </a:ext>
            </a:extLst>
          </p:cNvPr>
          <p:cNvSpPr/>
          <p:nvPr/>
        </p:nvSpPr>
        <p:spPr>
          <a:xfrm>
            <a:off x="920624" y="5260042"/>
            <a:ext cx="3381563" cy="709233"/>
          </a:xfrm>
          <a:prstGeom prst="rect">
            <a:avLst/>
          </a:prstGeom>
        </p:spPr>
        <p:txBody>
          <a:bodyPr wrap="square" lIns="0" tIns="0" rIns="0" bIns="0" anchor="t">
            <a:spAutoFit/>
          </a:bodyPr>
          <a:lstStyle/>
          <a:p>
            <a:pPr>
              <a:lnSpc>
                <a:spcPts val="1900"/>
              </a:lnSpc>
            </a:pPr>
            <a:r>
              <a:rPr lang="en-US" sz="1400" b="1" dirty="0">
                <a:solidFill>
                  <a:srgbClr val="FF0000"/>
                </a:solidFill>
                <a:latin typeface="+mj-lt"/>
                <a:cs typeface="Segoe UI" panose="020B0502040204020203" pitchFamily="34" charset="0"/>
              </a:rPr>
              <a:t>Initial check showed missing values in several columns such as "CategoryID," "CategoryName," and "Description."</a:t>
            </a:r>
          </a:p>
        </p:txBody>
      </p:sp>
      <p:sp>
        <p:nvSpPr>
          <p:cNvPr id="48" name="Rectangle 47">
            <a:extLst>
              <a:ext uri="{FF2B5EF4-FFF2-40B4-BE49-F238E27FC236}">
                <a16:creationId xmlns:a16="http://schemas.microsoft.com/office/drawing/2014/main" id="{7DDB637A-4822-4FE9-8AEA-11DEA7859049}"/>
              </a:ext>
            </a:extLst>
          </p:cNvPr>
          <p:cNvSpPr/>
          <p:nvPr/>
        </p:nvSpPr>
        <p:spPr>
          <a:xfrm>
            <a:off x="4799046" y="5260043"/>
            <a:ext cx="2743195" cy="709233"/>
          </a:xfrm>
          <a:prstGeom prst="rect">
            <a:avLst/>
          </a:prstGeom>
        </p:spPr>
        <p:txBody>
          <a:bodyPr wrap="square" lIns="0" tIns="0" rIns="0" bIns="0" anchor="t">
            <a:spAutoFit/>
          </a:bodyPr>
          <a:lstStyle/>
          <a:p>
            <a:pPr>
              <a:lnSpc>
                <a:spcPts val="1900"/>
              </a:lnSpc>
            </a:pPr>
            <a:r>
              <a:rPr lang="en-US" sz="1400" b="1" dirty="0">
                <a:solidFill>
                  <a:srgbClr val="00B0F0"/>
                </a:solidFill>
                <a:latin typeface="+mj-lt"/>
                <a:cs typeface="Segoe UI" panose="020B0502040204020203" pitchFamily="34" charset="0"/>
              </a:rPr>
              <a:t>Applied the dropna() function to remove rows with missing values in these key columns.</a:t>
            </a:r>
          </a:p>
        </p:txBody>
      </p:sp>
      <p:sp>
        <p:nvSpPr>
          <p:cNvPr id="51" name="Rectangle 50">
            <a:extLst>
              <a:ext uri="{FF2B5EF4-FFF2-40B4-BE49-F238E27FC236}">
                <a16:creationId xmlns:a16="http://schemas.microsoft.com/office/drawing/2014/main" id="{FA4B18CA-09B5-4584-8D25-60B58EF68413}"/>
              </a:ext>
            </a:extLst>
          </p:cNvPr>
          <p:cNvSpPr/>
          <p:nvPr/>
        </p:nvSpPr>
        <p:spPr>
          <a:xfrm>
            <a:off x="8610598" y="5290446"/>
            <a:ext cx="2743195" cy="709233"/>
          </a:xfrm>
          <a:prstGeom prst="rect">
            <a:avLst/>
          </a:prstGeom>
        </p:spPr>
        <p:txBody>
          <a:bodyPr wrap="square" lIns="0" tIns="0" rIns="0" bIns="0" anchor="t">
            <a:spAutoFit/>
          </a:bodyPr>
          <a:lstStyle/>
          <a:p>
            <a:pPr>
              <a:lnSpc>
                <a:spcPts val="1900"/>
              </a:lnSpc>
            </a:pPr>
            <a:r>
              <a:rPr lang="en-US" sz="1400" b="1" dirty="0">
                <a:solidFill>
                  <a:srgbClr val="09770E"/>
                </a:solidFill>
                <a:latin typeface="+mj-lt"/>
                <a:cs typeface="Segoe UI" panose="020B0502040204020203" pitchFamily="34" charset="0"/>
              </a:rPr>
              <a:t>Rechecked for missing values, confirming the data was cleaned.</a:t>
            </a:r>
          </a:p>
        </p:txBody>
      </p:sp>
      <p:pic>
        <p:nvPicPr>
          <p:cNvPr id="3" name="Picture 2" descr="A screen shot of a computer&#10;&#10;Description automatically generated">
            <a:extLst>
              <a:ext uri="{FF2B5EF4-FFF2-40B4-BE49-F238E27FC236}">
                <a16:creationId xmlns:a16="http://schemas.microsoft.com/office/drawing/2014/main" id="{1757539D-E778-D0EB-89A4-95D132A3C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76" y="855297"/>
            <a:ext cx="10791824" cy="4121996"/>
          </a:xfrm>
          <a:prstGeom prst="rect">
            <a:avLst/>
          </a:prstGeom>
        </p:spPr>
      </p:pic>
    </p:spTree>
    <p:extLst>
      <p:ext uri="{BB962C8B-B14F-4D97-AF65-F5344CB8AC3E}">
        <p14:creationId xmlns:p14="http://schemas.microsoft.com/office/powerpoint/2010/main" val="3038662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2000" fill="hold"/>
                                        <p:tgtEl>
                                          <p:spTgt spid="45"/>
                                        </p:tgtEl>
                                      </p:cBhvr>
                                      <p:by x="50000" y="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48"/>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1" nodeType="clickEffect">
                                  <p:stCondLst>
                                    <p:cond delay="0"/>
                                  </p:stCondLst>
                                  <p:childTnLst>
                                    <p:animScale>
                                      <p:cBhvr>
                                        <p:cTn id="18" dur="2000" fill="hold"/>
                                        <p:tgtEl>
                                          <p:spTgt spid="48"/>
                                        </p:tgtEl>
                                      </p:cBhvr>
                                      <p:by x="50000" y="50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51"/>
                                        </p:tgtEl>
                                      </p:cBhvr>
                                      <p:by x="150000" y="150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5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48" grpId="0"/>
      <p:bldP spid="48" grpId="1"/>
      <p:bldP spid="51" grpId="0"/>
      <p:bldP spid="51"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6FB05D-005B-95C1-64D1-310F6C40F4D0}"/>
              </a:ext>
            </a:extLst>
          </p:cNvPr>
          <p:cNvSpPr txBox="1"/>
          <p:nvPr/>
        </p:nvSpPr>
        <p:spPr>
          <a:xfrm>
            <a:off x="610328" y="1316807"/>
            <a:ext cx="8901404" cy="584775"/>
          </a:xfrm>
          <a:prstGeom prst="rect">
            <a:avLst/>
          </a:prstGeom>
          <a:noFill/>
        </p:spPr>
        <p:txBody>
          <a:bodyPr wrap="square" rtlCol="0">
            <a:spAutoFit/>
          </a:bodyPr>
          <a:lstStyle/>
          <a:p>
            <a:pPr lvl="0">
              <a:defRPr/>
            </a:pPr>
            <a:r>
              <a:rPr lang="en-US" sz="1600" dirty="0">
                <a:solidFill>
                  <a:srgbClr val="000000"/>
                </a:solidFill>
                <a:latin typeface="Aptos" panose="020B0004020202020204" pitchFamily="34" charset="0"/>
              </a:rPr>
              <a:t>In this phase, a comprehensive analysis of all aspects of the data was conducted to provide deep insights into sales, customers, and shipping. The analysis covered the following:</a:t>
            </a:r>
            <a:endParaRPr kumimoji="0" lang="en-US" sz="16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endParaRPr>
          </a:p>
        </p:txBody>
      </p:sp>
      <p:sp>
        <p:nvSpPr>
          <p:cNvPr id="3" name="Rectangle: Rounded Corners 2">
            <a:extLst>
              <a:ext uri="{FF2B5EF4-FFF2-40B4-BE49-F238E27FC236}">
                <a16:creationId xmlns:a16="http://schemas.microsoft.com/office/drawing/2014/main" id="{409C0BF0-2F63-F102-12B9-F43B9C8E3D88}"/>
              </a:ext>
              <a:ext uri="{C183D7F6-B498-43B3-948B-1728B52AA6E4}">
                <adec:decorative xmlns:adec="http://schemas.microsoft.com/office/drawing/2017/decorative" val="1"/>
              </a:ext>
            </a:extLst>
          </p:cNvPr>
          <p:cNvSpPr/>
          <p:nvPr/>
        </p:nvSpPr>
        <p:spPr>
          <a:xfrm>
            <a:off x="0" y="526532"/>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Analysis</a:t>
            </a:r>
          </a:p>
        </p:txBody>
      </p:sp>
      <p:sp>
        <p:nvSpPr>
          <p:cNvPr id="9" name="TextBox 8">
            <a:extLst>
              <a:ext uri="{FF2B5EF4-FFF2-40B4-BE49-F238E27FC236}">
                <a16:creationId xmlns:a16="http://schemas.microsoft.com/office/drawing/2014/main" id="{E004A414-06D6-CC06-67E9-C2CCE1EBC88D}"/>
              </a:ext>
            </a:extLst>
          </p:cNvPr>
          <p:cNvSpPr txBox="1"/>
          <p:nvPr/>
        </p:nvSpPr>
        <p:spPr>
          <a:xfrm>
            <a:off x="6951038" y="3809797"/>
            <a:ext cx="5240962" cy="280076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Employee Analysis:</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Performance Evaluation: </a:t>
            </a:r>
            <a:r>
              <a:rPr lang="en-US" sz="1400" dirty="0">
                <a:latin typeface="Arial" panose="020B0604020202020204" pitchFamily="34" charset="0"/>
                <a:cs typeface="Arial" panose="020B0604020202020204" pitchFamily="34" charset="0"/>
              </a:rPr>
              <a:t>Assessed each employee's contribution to sales </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Order Count: </a:t>
            </a:r>
            <a:r>
              <a:rPr lang="en-US" sz="1400" dirty="0">
                <a:latin typeface="Arial" panose="020B0604020202020204" pitchFamily="34" charset="0"/>
                <a:cs typeface="Arial" panose="020B0604020202020204" pitchFamily="34" charset="0"/>
              </a:rPr>
              <a:t>Identified the number of orders handled by each employee, spotlighting top performers.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Customer Engagement: </a:t>
            </a:r>
            <a:r>
              <a:rPr lang="en-US" sz="1400" dirty="0">
                <a:latin typeface="Arial" panose="020B0604020202020204" pitchFamily="34" charset="0"/>
                <a:cs typeface="Arial" panose="020B0604020202020204" pitchFamily="34" charset="0"/>
              </a:rPr>
              <a:t>Analyzed the clients each employee worked with to evaluate relationship management.</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Targets Assessment: </a:t>
            </a:r>
            <a:r>
              <a:rPr lang="en-US" sz="1400" dirty="0">
                <a:latin typeface="Arial" panose="020B0604020202020204" pitchFamily="34" charset="0"/>
                <a:cs typeface="Arial" panose="020B0604020202020204" pitchFamily="34" charset="0"/>
              </a:rPr>
              <a:t>Compared employee performance against established targets to highlight achievers and those needing assistance.</a:t>
            </a:r>
            <a:r>
              <a:rPr lang="ar-EG" sz="1400"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0E13DCD-6DA4-3A77-25E4-F0D60348EED8}"/>
              </a:ext>
            </a:extLst>
          </p:cNvPr>
          <p:cNvSpPr txBox="1"/>
          <p:nvPr/>
        </p:nvSpPr>
        <p:spPr>
          <a:xfrm>
            <a:off x="6951039" y="1901582"/>
            <a:ext cx="4708121" cy="190821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Supplier Analysis:</a:t>
            </a:r>
            <a:endParaRPr lang="ar-EG" sz="1600" b="1" dirty="0">
              <a:latin typeface="Arial" panose="020B0604020202020204" pitchFamily="34" charset="0"/>
              <a:cs typeface="Arial" panose="020B0604020202020204" pitchFamily="34" charset="0"/>
            </a:endParaRPr>
          </a:p>
          <a:p>
            <a:endParaRPr lang="ar-EG"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Supplier Performance: </a:t>
            </a:r>
            <a:r>
              <a:rPr lang="en-US" sz="1400" dirty="0">
                <a:latin typeface="Arial" panose="020B0604020202020204" pitchFamily="34" charset="0"/>
                <a:cs typeface="Arial" panose="020B0604020202020204" pitchFamily="34" charset="0"/>
              </a:rPr>
              <a:t>Assessed based on product availability and quality, identifying the most reliable suppliers.</a:t>
            </a:r>
            <a:endParaRPr lang="ar-EG"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Best Performing Suppliers: </a:t>
            </a:r>
            <a:r>
              <a:rPr lang="en-US" sz="1400" dirty="0">
                <a:latin typeface="Arial" panose="020B0604020202020204" pitchFamily="34" charset="0"/>
                <a:cs typeface="Arial" panose="020B0604020202020204" pitchFamily="34" charset="0"/>
              </a:rPr>
              <a:t>Highlighted those with the highest sales and lowest return rates, indicating strong demand.</a:t>
            </a:r>
            <a:endParaRPr lang="ar-EG"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A2D2AA4-1946-49BE-74D7-349DB0371897}"/>
              </a:ext>
            </a:extLst>
          </p:cNvPr>
          <p:cNvSpPr txBox="1"/>
          <p:nvPr/>
        </p:nvSpPr>
        <p:spPr>
          <a:xfrm>
            <a:off x="694304" y="2002143"/>
            <a:ext cx="5915608" cy="1969770"/>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Sales Analysis:</a:t>
            </a:r>
          </a:p>
          <a:p>
            <a:endParaRPr lang="en-US" sz="1600" b="1" dirty="0"/>
          </a:p>
          <a:p>
            <a:pPr algn="l"/>
            <a:r>
              <a:rPr lang="en-US" sz="1400" dirty="0">
                <a:latin typeface="Arial" panose="020B0604020202020204" pitchFamily="34" charset="0"/>
                <a:cs typeface="Arial" panose="020B0604020202020204" pitchFamily="34" charset="0"/>
              </a:rPr>
              <a:t>From our sales analysis, we discovered the total sales figures and </a:t>
            </a:r>
          </a:p>
          <a:p>
            <a:pPr algn="l"/>
            <a:r>
              <a:rPr lang="en-US" sz="1400" dirty="0">
                <a:latin typeface="Arial" panose="020B0604020202020204" pitchFamily="34" charset="0"/>
                <a:cs typeface="Arial" panose="020B0604020202020204" pitchFamily="34" charset="0"/>
              </a:rPr>
              <a:t>the sales performance for each country and product category. </a:t>
            </a:r>
          </a:p>
          <a:p>
            <a:pPr algn="l"/>
            <a:r>
              <a:rPr lang="en-US" sz="1400" dirty="0">
                <a:latin typeface="Arial" panose="020B0604020202020204" pitchFamily="34" charset="0"/>
                <a:cs typeface="Arial" panose="020B0604020202020204" pitchFamily="34" charset="0"/>
              </a:rPr>
              <a:t>This information helps us understand which countries and categories generate the most revenue, guiding our decisions on inventory management and marketing strategies</a:t>
            </a:r>
            <a:r>
              <a:rPr lang="en-US" sz="1600" dirty="0"/>
              <a:t>.</a:t>
            </a:r>
          </a:p>
          <a:p>
            <a:endParaRPr lang="en-US" sz="1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364CFDC-9670-694E-0F47-E47BBEEB3ECF}"/>
              </a:ext>
            </a:extLst>
          </p:cNvPr>
          <p:cNvSpPr txBox="1"/>
          <p:nvPr/>
        </p:nvSpPr>
        <p:spPr>
          <a:xfrm>
            <a:off x="757285" y="3971913"/>
            <a:ext cx="5915608" cy="2369880"/>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Country Analysis:</a:t>
            </a:r>
            <a:endParaRPr lang="ar-EG" sz="1600"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Sales Distribution: </a:t>
            </a:r>
            <a:r>
              <a:rPr lang="en-US" sz="1400" dirty="0">
                <a:latin typeface="Arial" panose="020B0604020202020204" pitchFamily="34" charset="0"/>
                <a:cs typeface="Arial" panose="020B0604020202020204" pitchFamily="34" charset="0"/>
              </a:rPr>
              <a:t>Identified countries with the highest revenue, highlighting key markets.</a:t>
            </a:r>
            <a:endParaRPr lang="ar-EG"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Top Companies</a:t>
            </a:r>
            <a:r>
              <a:rPr lang="en-US" sz="1400" dirty="0">
                <a:latin typeface="Arial" panose="020B0604020202020204" pitchFamily="34" charset="0"/>
                <a:cs typeface="Arial" panose="020B0604020202020204" pitchFamily="34" charset="0"/>
              </a:rPr>
              <a:t>: Evaluated the best-performing suppliers in each country to understand their impact on sales.</a:t>
            </a:r>
            <a:endParaRPr lang="ar-EG"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Customer Count: </a:t>
            </a:r>
            <a:r>
              <a:rPr lang="en-US" sz="1400" dirty="0">
                <a:latin typeface="Arial" panose="020B0604020202020204" pitchFamily="34" charset="0"/>
                <a:cs typeface="Arial" panose="020B0604020202020204" pitchFamily="34" charset="0"/>
              </a:rPr>
              <a:t>Analyzed the number of customers per country to gauge market reach.</a:t>
            </a:r>
            <a:endParaRPr lang="ar-EG"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Order Volume: </a:t>
            </a:r>
            <a:r>
              <a:rPr lang="en-US" sz="1400" dirty="0">
                <a:latin typeface="Arial" panose="020B0604020202020204" pitchFamily="34" charset="0"/>
                <a:cs typeface="Arial" panose="020B0604020202020204" pitchFamily="34" charset="0"/>
              </a:rPr>
              <a:t>Examined total orders from each country to reveal purchasing patterns.</a:t>
            </a:r>
          </a:p>
        </p:txBody>
      </p:sp>
    </p:spTree>
    <p:extLst>
      <p:ext uri="{BB962C8B-B14F-4D97-AF65-F5344CB8AC3E}">
        <p14:creationId xmlns:p14="http://schemas.microsoft.com/office/powerpoint/2010/main" val="2545860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15" name="Rectangle: Rounded Corners 14">
            <a:extLst>
              <a:ext uri="{FF2B5EF4-FFF2-40B4-BE49-F238E27FC236}">
                <a16:creationId xmlns:a16="http://schemas.microsoft.com/office/drawing/2014/main" id="{2F082A8D-BDD6-7760-1D4D-FEB1D1FDBD4D}"/>
              </a:ext>
              <a:ext uri="{C183D7F6-B498-43B3-948B-1728B52AA6E4}">
                <adec:decorative xmlns:adec="http://schemas.microsoft.com/office/drawing/2017/decorative" val="1"/>
              </a:ext>
            </a:extLst>
          </p:cNvPr>
          <p:cNvSpPr/>
          <p:nvPr/>
        </p:nvSpPr>
        <p:spPr>
          <a:xfrm>
            <a:off x="0" y="0"/>
            <a:ext cx="3660775" cy="657405"/>
          </a:xfrm>
          <a:prstGeom prst="roundRect">
            <a:avLst>
              <a:gd name="adj" fmla="val 50000"/>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a:t>Star Schema</a:t>
            </a:r>
          </a:p>
        </p:txBody>
      </p:sp>
      <p:pic>
        <p:nvPicPr>
          <p:cNvPr id="17" name="Picture 16">
            <a:extLst>
              <a:ext uri="{FF2B5EF4-FFF2-40B4-BE49-F238E27FC236}">
                <a16:creationId xmlns:a16="http://schemas.microsoft.com/office/drawing/2014/main" id="{FFC79A4B-F2D3-17FF-7ADC-4A2A05B2CD9E}"/>
              </a:ext>
            </a:extLst>
          </p:cNvPr>
          <p:cNvPicPr>
            <a:picLocks noChangeAspect="1"/>
          </p:cNvPicPr>
          <p:nvPr/>
        </p:nvPicPr>
        <p:blipFill>
          <a:blip r:embed="rId3"/>
          <a:stretch>
            <a:fillRect/>
          </a:stretch>
        </p:blipFill>
        <p:spPr>
          <a:xfrm>
            <a:off x="718456" y="883698"/>
            <a:ext cx="10739535" cy="5237184"/>
          </a:xfrm>
          <a:prstGeom prst="rect">
            <a:avLst/>
          </a:prstGeom>
        </p:spPr>
      </p:pic>
    </p:spTree>
    <p:extLst>
      <p:ext uri="{BB962C8B-B14F-4D97-AF65-F5344CB8AC3E}">
        <p14:creationId xmlns:p14="http://schemas.microsoft.com/office/powerpoint/2010/main" val="23662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15" name="Rectangle: Rounded Corners 14">
            <a:extLst>
              <a:ext uri="{FF2B5EF4-FFF2-40B4-BE49-F238E27FC236}">
                <a16:creationId xmlns:a16="http://schemas.microsoft.com/office/drawing/2014/main" id="{2F082A8D-BDD6-7760-1D4D-FEB1D1FDBD4D}"/>
              </a:ext>
              <a:ext uri="{C183D7F6-B498-43B3-948B-1728B52AA6E4}">
                <adec:decorative xmlns:adec="http://schemas.microsoft.com/office/drawing/2017/decorative" val="1"/>
              </a:ext>
            </a:extLst>
          </p:cNvPr>
          <p:cNvSpPr/>
          <p:nvPr/>
        </p:nvSpPr>
        <p:spPr>
          <a:xfrm>
            <a:off x="0" y="0"/>
            <a:ext cx="3660775" cy="657405"/>
          </a:xfrm>
          <a:prstGeom prst="roundRect">
            <a:avLst>
              <a:gd name="adj" fmla="val 50000"/>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a:t>Visualization</a:t>
            </a:r>
          </a:p>
        </p:txBody>
      </p:sp>
      <p:pic>
        <p:nvPicPr>
          <p:cNvPr id="4" name="Picture 3" descr="A screenshot of a computer&#10;&#10;Description automatically generated">
            <a:extLst>
              <a:ext uri="{FF2B5EF4-FFF2-40B4-BE49-F238E27FC236}">
                <a16:creationId xmlns:a16="http://schemas.microsoft.com/office/drawing/2014/main" id="{B51D6407-2325-FD84-F0CE-54FC5EB3A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440" y="867747"/>
            <a:ext cx="10627567" cy="5187820"/>
          </a:xfrm>
          <a:prstGeom prst="rect">
            <a:avLst/>
          </a:prstGeom>
        </p:spPr>
      </p:pic>
    </p:spTree>
    <p:extLst>
      <p:ext uri="{BB962C8B-B14F-4D97-AF65-F5344CB8AC3E}">
        <p14:creationId xmlns:p14="http://schemas.microsoft.com/office/powerpoint/2010/main" val="2970168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6" name="Rectangle: Rounded Corners 5">
            <a:extLst>
              <a:ext uri="{FF2B5EF4-FFF2-40B4-BE49-F238E27FC236}">
                <a16:creationId xmlns:a16="http://schemas.microsoft.com/office/drawing/2014/main" id="{D757BC19-9B61-0770-F3FE-84DEB54E2B22}"/>
              </a:ext>
              <a:ext uri="{C183D7F6-B498-43B3-948B-1728B52AA6E4}">
                <adec:decorative xmlns:adec="http://schemas.microsoft.com/office/drawing/2017/decorative" val="1"/>
              </a:ext>
            </a:extLst>
          </p:cNvPr>
          <p:cNvSpPr/>
          <p:nvPr/>
        </p:nvSpPr>
        <p:spPr>
          <a:xfrm>
            <a:off x="0" y="0"/>
            <a:ext cx="3660775" cy="657405"/>
          </a:xfrm>
          <a:prstGeom prst="roundRect">
            <a:avLst>
              <a:gd name="adj" fmla="val 50000"/>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a:t>Visualization</a:t>
            </a:r>
          </a:p>
        </p:txBody>
      </p:sp>
      <p:pic>
        <p:nvPicPr>
          <p:cNvPr id="9" name="Picture 8">
            <a:extLst>
              <a:ext uri="{FF2B5EF4-FFF2-40B4-BE49-F238E27FC236}">
                <a16:creationId xmlns:a16="http://schemas.microsoft.com/office/drawing/2014/main" id="{FD8D3FE0-E979-8AA5-5683-FD69F1CA6D9D}"/>
              </a:ext>
            </a:extLst>
          </p:cNvPr>
          <p:cNvPicPr>
            <a:picLocks noChangeAspect="1"/>
          </p:cNvPicPr>
          <p:nvPr/>
        </p:nvPicPr>
        <p:blipFill>
          <a:blip r:embed="rId3"/>
          <a:stretch>
            <a:fillRect/>
          </a:stretch>
        </p:blipFill>
        <p:spPr>
          <a:xfrm>
            <a:off x="765110" y="746449"/>
            <a:ext cx="10674221" cy="5393094"/>
          </a:xfrm>
          <a:prstGeom prst="rect">
            <a:avLst/>
          </a:prstGeom>
        </p:spPr>
      </p:pic>
    </p:spTree>
    <p:extLst>
      <p:ext uri="{BB962C8B-B14F-4D97-AF65-F5344CB8AC3E}">
        <p14:creationId xmlns:p14="http://schemas.microsoft.com/office/powerpoint/2010/main" val="129835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6" name="TextBox 5">
            <a:extLst>
              <a:ext uri="{FF2B5EF4-FFF2-40B4-BE49-F238E27FC236}">
                <a16:creationId xmlns:a16="http://schemas.microsoft.com/office/drawing/2014/main" id="{03FD43A0-E71D-026A-BEF2-BFDABBD42BB4}"/>
              </a:ext>
            </a:extLst>
          </p:cNvPr>
          <p:cNvSpPr txBox="1"/>
          <p:nvPr/>
        </p:nvSpPr>
        <p:spPr>
          <a:xfrm>
            <a:off x="634483" y="1919303"/>
            <a:ext cx="8584162" cy="1200329"/>
          </a:xfrm>
          <a:prstGeom prst="rect">
            <a:avLst/>
          </a:prstGeom>
          <a:noFill/>
        </p:spPr>
        <p:txBody>
          <a:bodyPr wrap="square" rtlCol="0">
            <a:spAutoFit/>
          </a:bodyPr>
          <a:lstStyle/>
          <a:p>
            <a:r>
              <a:rPr lang="en-US" sz="2400" dirty="0">
                <a:latin typeface="Aptos" panose="020B0004020202020204" pitchFamily="34" charset="0"/>
              </a:rPr>
              <a:t>We have extracted key decisions to enhance sales based on the insights derived from the data. These decisions are detailed in the comprehensive report.</a:t>
            </a:r>
          </a:p>
        </p:txBody>
      </p:sp>
      <p:sp>
        <p:nvSpPr>
          <p:cNvPr id="3" name="Rectangle: Rounded Corners 2">
            <a:extLst>
              <a:ext uri="{FF2B5EF4-FFF2-40B4-BE49-F238E27FC236}">
                <a16:creationId xmlns:a16="http://schemas.microsoft.com/office/drawing/2014/main" id="{BC196FA2-327C-613B-FDC6-50CEE7CA5AE2}"/>
              </a:ext>
              <a:ext uri="{C183D7F6-B498-43B3-948B-1728B52AA6E4}">
                <adec:decorative xmlns:adec="http://schemas.microsoft.com/office/drawing/2017/decorative" val="1"/>
              </a:ext>
            </a:extLst>
          </p:cNvPr>
          <p:cNvSpPr/>
          <p:nvPr/>
        </p:nvSpPr>
        <p:spPr>
          <a:xfrm>
            <a:off x="0" y="52289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Reporting</a:t>
            </a:r>
          </a:p>
        </p:txBody>
      </p:sp>
    </p:spTree>
    <p:extLst>
      <p:ext uri="{BB962C8B-B14F-4D97-AF65-F5344CB8AC3E}">
        <p14:creationId xmlns:p14="http://schemas.microsoft.com/office/powerpoint/2010/main" val="3449845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6" name="TextBox 5">
            <a:extLst>
              <a:ext uri="{FF2B5EF4-FFF2-40B4-BE49-F238E27FC236}">
                <a16:creationId xmlns:a16="http://schemas.microsoft.com/office/drawing/2014/main" id="{03FD43A0-E71D-026A-BEF2-BFDABBD42BB4}"/>
              </a:ext>
            </a:extLst>
          </p:cNvPr>
          <p:cNvSpPr txBox="1"/>
          <p:nvPr/>
        </p:nvSpPr>
        <p:spPr>
          <a:xfrm>
            <a:off x="876300" y="1919303"/>
            <a:ext cx="10544175" cy="4093428"/>
          </a:xfrm>
          <a:prstGeom prst="rect">
            <a:avLst/>
          </a:prstGeom>
          <a:noFill/>
        </p:spPr>
        <p:txBody>
          <a:bodyPr wrap="square" rtlCol="0">
            <a:spAutoFit/>
          </a:bodyPr>
          <a:lstStyle/>
          <a:p>
            <a:r>
              <a:rPr lang="en-US" sz="2000" b="1" dirty="0">
                <a:latin typeface="Aptos" panose="020B0004020202020204" pitchFamily="34" charset="0"/>
              </a:rPr>
              <a:t>1.Primary Objective:</a:t>
            </a:r>
          </a:p>
          <a:p>
            <a:r>
              <a:rPr lang="en-US" sz="2000" dirty="0">
                <a:latin typeface="Aptos" panose="020B0004020202020204" pitchFamily="34" charset="0"/>
              </a:rPr>
              <a:t>To analyze sales data and provide insights into key factors influencing sales performance, unit pricing, and gross margin across different regions and product categories.</a:t>
            </a:r>
          </a:p>
          <a:p>
            <a:endParaRPr lang="ar-EG" sz="2000" dirty="0">
              <a:latin typeface="Aptos" panose="020B0004020202020204" pitchFamily="34" charset="0"/>
            </a:endParaRPr>
          </a:p>
          <a:p>
            <a:r>
              <a:rPr lang="en-US" sz="2000" b="1" dirty="0">
                <a:latin typeface="Aptos" panose="020B0004020202020204" pitchFamily="34" charset="0"/>
              </a:rPr>
              <a:t>2. Specific Goals:</a:t>
            </a:r>
            <a:endParaRPr lang="ar-EG" sz="2000" b="1" dirty="0">
              <a:latin typeface="Aptos" panose="020B0004020202020204" pitchFamily="34" charset="0"/>
            </a:endParaRPr>
          </a:p>
          <a:p>
            <a:pPr marL="342900" indent="-342900">
              <a:buFont typeface="Arial" panose="020B0604020202020204" pitchFamily="34" charset="0"/>
              <a:buChar char="•"/>
            </a:pPr>
            <a:r>
              <a:rPr lang="en-US" sz="2000" dirty="0">
                <a:latin typeface="Aptos" panose="020B0004020202020204" pitchFamily="34" charset="0"/>
              </a:rPr>
              <a:t>Identify the top-selling products and regions driving the highest revenue.</a:t>
            </a:r>
            <a:endParaRPr lang="ar-EG" sz="2000" dirty="0">
              <a:latin typeface="Aptos" panose="020B0004020202020204" pitchFamily="34" charset="0"/>
            </a:endParaRPr>
          </a:p>
          <a:p>
            <a:pPr marL="342900" indent="-342900">
              <a:buFont typeface="Arial" panose="020B0604020202020204" pitchFamily="34" charset="0"/>
              <a:buChar char="•"/>
            </a:pPr>
            <a:r>
              <a:rPr lang="en-US" sz="2000" dirty="0">
                <a:latin typeface="Aptos" panose="020B0004020202020204" pitchFamily="34" charset="0"/>
              </a:rPr>
              <a:t>Analyze the impact of pricing strategies on gross margin performance.</a:t>
            </a:r>
            <a:endParaRPr lang="ar-EG" sz="2000" dirty="0">
              <a:latin typeface="Aptos" panose="020B0004020202020204" pitchFamily="34" charset="0"/>
            </a:endParaRPr>
          </a:p>
          <a:p>
            <a:pPr marL="342900" indent="-342900">
              <a:buFont typeface="Arial" panose="020B0604020202020204" pitchFamily="34" charset="0"/>
              <a:buChar char="•"/>
            </a:pPr>
            <a:r>
              <a:rPr lang="en-US" sz="2000" dirty="0">
                <a:latin typeface="Aptos" panose="020B0004020202020204" pitchFamily="34" charset="0"/>
              </a:rPr>
              <a:t>Compare monthly sales against targets to assess seasonal trends and performance.</a:t>
            </a:r>
            <a:endParaRPr lang="ar-EG" sz="2000" dirty="0">
              <a:latin typeface="Aptos" panose="020B0004020202020204" pitchFamily="34" charset="0"/>
            </a:endParaRPr>
          </a:p>
          <a:p>
            <a:pPr marL="342900" indent="-342900">
              <a:buFont typeface="Arial" panose="020B0604020202020204" pitchFamily="34" charset="0"/>
              <a:buChar char="•"/>
            </a:pPr>
            <a:r>
              <a:rPr lang="en-US" sz="2000" dirty="0">
                <a:latin typeface="Aptos" panose="020B0004020202020204" pitchFamily="34" charset="0"/>
              </a:rPr>
              <a:t>Provide recommendations to optimize product sales and regional performance.</a:t>
            </a:r>
          </a:p>
          <a:p>
            <a:endParaRPr lang="ar-EG" sz="2000" dirty="0">
              <a:latin typeface="Aptos" panose="020B0004020202020204" pitchFamily="34" charset="0"/>
            </a:endParaRPr>
          </a:p>
          <a:p>
            <a:r>
              <a:rPr lang="en-US" sz="2000" b="1" dirty="0">
                <a:latin typeface="Aptos" panose="020B0004020202020204" pitchFamily="34" charset="0"/>
              </a:rPr>
              <a:t>3. Scope of the Analysis:</a:t>
            </a:r>
          </a:p>
          <a:p>
            <a:r>
              <a:rPr lang="en-US" sz="2000" dirty="0">
                <a:latin typeface="Aptos" panose="020B0004020202020204" pitchFamily="34" charset="0"/>
              </a:rPr>
              <a:t>This analysis covers sales data across various regions, product categories, and time periods, focusing on unit price, sales volume, and gross margin.</a:t>
            </a:r>
          </a:p>
        </p:txBody>
      </p:sp>
      <p:sp>
        <p:nvSpPr>
          <p:cNvPr id="3" name="Rectangle: Rounded Corners 2">
            <a:extLst>
              <a:ext uri="{FF2B5EF4-FFF2-40B4-BE49-F238E27FC236}">
                <a16:creationId xmlns:a16="http://schemas.microsoft.com/office/drawing/2014/main" id="{BC196FA2-327C-613B-FDC6-50CEE7CA5AE2}"/>
              </a:ext>
              <a:ext uri="{C183D7F6-B498-43B3-948B-1728B52AA6E4}">
                <adec:decorative xmlns:adec="http://schemas.microsoft.com/office/drawing/2017/decorative" val="1"/>
              </a:ext>
            </a:extLst>
          </p:cNvPr>
          <p:cNvSpPr/>
          <p:nvPr/>
        </p:nvSpPr>
        <p:spPr>
          <a:xfrm>
            <a:off x="0" y="52289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ptos" panose="020B0004020202020204" pitchFamily="34" charset="0"/>
              </a:rPr>
              <a:t>Project Objective</a:t>
            </a:r>
            <a:endParaRPr lang="en-US" sz="1600" dirty="0"/>
          </a:p>
        </p:txBody>
      </p:sp>
    </p:spTree>
    <p:extLst>
      <p:ext uri="{BB962C8B-B14F-4D97-AF65-F5344CB8AC3E}">
        <p14:creationId xmlns:p14="http://schemas.microsoft.com/office/powerpoint/2010/main" val="1165908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6" name="TextBox 5">
            <a:extLst>
              <a:ext uri="{FF2B5EF4-FFF2-40B4-BE49-F238E27FC236}">
                <a16:creationId xmlns:a16="http://schemas.microsoft.com/office/drawing/2014/main" id="{03FD43A0-E71D-026A-BEF2-BFDABBD42BB4}"/>
              </a:ext>
            </a:extLst>
          </p:cNvPr>
          <p:cNvSpPr txBox="1"/>
          <p:nvPr/>
        </p:nvSpPr>
        <p:spPr>
          <a:xfrm>
            <a:off x="849086" y="1919303"/>
            <a:ext cx="11271379"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data analysis project has successfully provided actionable insights into sales performance, product categories, and regional trends. Through thorough data cleaning and exploration, the team identified key patterns that influence revenue, customer engagement, and supplier performance.</a:t>
            </a:r>
          </a:p>
          <a:p>
            <a:r>
              <a:rPr lang="en-US" dirty="0">
                <a:latin typeface="Arial" panose="020B0604020202020204" pitchFamily="34" charset="0"/>
                <a:cs typeface="Arial" panose="020B0604020202020204" pitchFamily="34" charset="0"/>
              </a:rPr>
              <a:t>Key findings include:</a:t>
            </a:r>
          </a:p>
        </p:txBody>
      </p:sp>
      <p:sp>
        <p:nvSpPr>
          <p:cNvPr id="3" name="Rectangle: Rounded Corners 2">
            <a:extLst>
              <a:ext uri="{FF2B5EF4-FFF2-40B4-BE49-F238E27FC236}">
                <a16:creationId xmlns:a16="http://schemas.microsoft.com/office/drawing/2014/main" id="{BC196FA2-327C-613B-FDC6-50CEE7CA5AE2}"/>
              </a:ext>
              <a:ext uri="{C183D7F6-B498-43B3-948B-1728B52AA6E4}">
                <adec:decorative xmlns:adec="http://schemas.microsoft.com/office/drawing/2017/decorative" val="1"/>
              </a:ext>
            </a:extLst>
          </p:cNvPr>
          <p:cNvSpPr/>
          <p:nvPr/>
        </p:nvSpPr>
        <p:spPr>
          <a:xfrm>
            <a:off x="0" y="52289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Conclusion</a:t>
            </a:r>
            <a:endParaRPr lang="en-US" sz="1600" dirty="0"/>
          </a:p>
        </p:txBody>
      </p:sp>
      <p:sp>
        <p:nvSpPr>
          <p:cNvPr id="2" name="TextBox 1">
            <a:extLst>
              <a:ext uri="{FF2B5EF4-FFF2-40B4-BE49-F238E27FC236}">
                <a16:creationId xmlns:a16="http://schemas.microsoft.com/office/drawing/2014/main" id="{30DE7974-C607-64C7-AC0A-EE41251C6DD7}"/>
              </a:ext>
            </a:extLst>
          </p:cNvPr>
          <p:cNvSpPr txBox="1"/>
          <p:nvPr/>
        </p:nvSpPr>
        <p:spPr>
          <a:xfrm>
            <a:off x="849086" y="3119632"/>
            <a:ext cx="8825932" cy="30162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Top Products and Regions: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analysis pinpointed the most profitable products and regions, enabling better inventory and marketing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Employee and Supplier Evaluation: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Detailed evaluations of employee contributions and supplier reliability offer strategic opportunities to improve operational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Sales Trends: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discovery of seasonal sales patterns allows for better future planning and forecasting.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These insights form the foundation for future decision-making, helping optimize pricing strategies, focus on high-performing regions, and streamline operations across the company.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hlinkClick r:id="rId4">
              <a:snd r:embed="rId3" name="click.wav"/>
            </a:hlinkClick>
            <a:extLst>
              <a:ext uri="{FF2B5EF4-FFF2-40B4-BE49-F238E27FC236}">
                <a16:creationId xmlns:a16="http://schemas.microsoft.com/office/drawing/2014/main" id="{DF9B55A5-DF46-17D6-FE7D-5D1E21A17933}"/>
              </a:ext>
            </a:extLst>
          </p:cNvPr>
          <p:cNvSpPr txBox="1"/>
          <p:nvPr/>
        </p:nvSpPr>
        <p:spPr>
          <a:xfrm>
            <a:off x="5445967" y="5716583"/>
            <a:ext cx="1469183"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Our Website</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7467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875003"/>
            <a:ext cx="9144000" cy="1107996"/>
          </a:xfrm>
        </p:spPr>
        <p:txBody>
          <a:bodyPr lIns="0" tIns="0" rIns="0" bIns="0" anchor="ctr">
            <a:spAutoFit/>
          </a:bodyPr>
          <a:lstStyle/>
          <a:p>
            <a:r>
              <a:rPr lang="en-US" sz="7200" b="1" dirty="0">
                <a:solidFill>
                  <a:schemeClr val="tx1">
                    <a:lumMod val="95000"/>
                    <a:lumOff val="5000"/>
                  </a:schemeClr>
                </a:solidFill>
              </a:rPr>
              <a:t>Thank You</a:t>
            </a:r>
            <a:endParaRPr lang="en-US" sz="7200" dirty="0">
              <a:solidFill>
                <a:schemeClr val="tx1">
                  <a:lumMod val="95000"/>
                  <a:lumOff val="5000"/>
                </a:schemeClr>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7957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Meet  The Team</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731522" y="2649856"/>
            <a:ext cx="5486400" cy="2377440"/>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2017159" y="2649856"/>
            <a:ext cx="5486400" cy="2377440"/>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4765840" y="2649856"/>
            <a:ext cx="5486400" cy="2377440"/>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7514520" y="2649856"/>
            <a:ext cx="5486400" cy="2377440"/>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736DA6F-2016-92C3-07F1-27C8B219B8BF}"/>
              </a:ext>
            </a:extLst>
          </p:cNvPr>
          <p:cNvSpPr txBox="1"/>
          <p:nvPr/>
        </p:nvSpPr>
        <p:spPr>
          <a:xfrm>
            <a:off x="1122467" y="1651453"/>
            <a:ext cx="1323975" cy="707886"/>
          </a:xfrm>
          <a:prstGeom prst="rect">
            <a:avLst/>
          </a:prstGeom>
          <a:noFill/>
        </p:spPr>
        <p:txBody>
          <a:bodyPr wrap="square" rtlCol="0">
            <a:spAutoFit/>
          </a:bodyPr>
          <a:lstStyle/>
          <a:p>
            <a:r>
              <a:rPr lang="en-US" sz="2000" b="1" dirty="0">
                <a:solidFill>
                  <a:schemeClr val="bg1"/>
                </a:solidFill>
              </a:rPr>
              <a:t>Mohamed Jamal</a:t>
            </a:r>
          </a:p>
        </p:txBody>
      </p:sp>
      <p:sp>
        <p:nvSpPr>
          <p:cNvPr id="5" name="TextBox 4">
            <a:extLst>
              <a:ext uri="{FF2B5EF4-FFF2-40B4-BE49-F238E27FC236}">
                <a16:creationId xmlns:a16="http://schemas.microsoft.com/office/drawing/2014/main" id="{A4C28BA3-793C-FCDC-6645-E573E31B6193}"/>
              </a:ext>
            </a:extLst>
          </p:cNvPr>
          <p:cNvSpPr txBox="1"/>
          <p:nvPr/>
        </p:nvSpPr>
        <p:spPr>
          <a:xfrm>
            <a:off x="854391" y="2816988"/>
            <a:ext cx="2377441" cy="2862322"/>
          </a:xfrm>
          <a:prstGeom prst="rect">
            <a:avLst/>
          </a:prstGeom>
          <a:noFill/>
        </p:spPr>
        <p:txBody>
          <a:bodyPr wrap="square" rtlCol="0">
            <a:spAutoFit/>
          </a:bodyPr>
          <a:lstStyle/>
          <a:p>
            <a:r>
              <a:rPr lang="en-US" b="1" dirty="0">
                <a:solidFill>
                  <a:schemeClr val="bg1"/>
                </a:solidFill>
              </a:rPr>
              <a:t>Python Developer &amp; Data Analyst</a:t>
            </a:r>
          </a:p>
          <a:p>
            <a:endParaRPr lang="en-US" dirty="0"/>
          </a:p>
          <a:p>
            <a:r>
              <a:rPr lang="en-US" dirty="0">
                <a:solidFill>
                  <a:schemeClr val="bg1"/>
                </a:solidFill>
              </a:rPr>
              <a:t>Muhammad was responsible for data cleaning and visualization using Python, as well as performing in-depth data analysis.</a:t>
            </a:r>
          </a:p>
        </p:txBody>
      </p:sp>
      <p:sp>
        <p:nvSpPr>
          <p:cNvPr id="7" name="TextBox 6">
            <a:extLst>
              <a:ext uri="{FF2B5EF4-FFF2-40B4-BE49-F238E27FC236}">
                <a16:creationId xmlns:a16="http://schemas.microsoft.com/office/drawing/2014/main" id="{36CE984C-F28B-E86E-5C44-8C031A2DBA3B}"/>
              </a:ext>
            </a:extLst>
          </p:cNvPr>
          <p:cNvSpPr txBox="1"/>
          <p:nvPr/>
        </p:nvSpPr>
        <p:spPr>
          <a:xfrm>
            <a:off x="3673915" y="1725759"/>
            <a:ext cx="1323975" cy="707886"/>
          </a:xfrm>
          <a:prstGeom prst="rect">
            <a:avLst/>
          </a:prstGeom>
          <a:noFill/>
        </p:spPr>
        <p:txBody>
          <a:bodyPr wrap="square" rtlCol="0">
            <a:spAutoFit/>
          </a:bodyPr>
          <a:lstStyle/>
          <a:p>
            <a:r>
              <a:rPr lang="en-US" sz="2000" b="1" dirty="0">
                <a:solidFill>
                  <a:schemeClr val="bg1"/>
                </a:solidFill>
              </a:rPr>
              <a:t>Amr Mohamed</a:t>
            </a:r>
          </a:p>
        </p:txBody>
      </p:sp>
      <p:sp>
        <p:nvSpPr>
          <p:cNvPr id="10" name="TextBox 9">
            <a:extLst>
              <a:ext uri="{FF2B5EF4-FFF2-40B4-BE49-F238E27FC236}">
                <a16:creationId xmlns:a16="http://schemas.microsoft.com/office/drawing/2014/main" id="{8BA2EB17-FA78-EA6B-671F-362B634ADE8B}"/>
              </a:ext>
            </a:extLst>
          </p:cNvPr>
          <p:cNvSpPr txBox="1"/>
          <p:nvPr/>
        </p:nvSpPr>
        <p:spPr>
          <a:xfrm>
            <a:off x="3603072" y="2816988"/>
            <a:ext cx="2377441" cy="2862322"/>
          </a:xfrm>
          <a:prstGeom prst="rect">
            <a:avLst/>
          </a:prstGeom>
          <a:noFill/>
        </p:spPr>
        <p:txBody>
          <a:bodyPr wrap="square" rtlCol="0">
            <a:spAutoFit/>
          </a:bodyPr>
          <a:lstStyle/>
          <a:p>
            <a:r>
              <a:rPr lang="en-US" b="1" dirty="0">
                <a:solidFill>
                  <a:schemeClr val="bg1"/>
                </a:solidFill>
              </a:rPr>
              <a:t>Python Developer &amp; Data Analyst</a:t>
            </a:r>
          </a:p>
          <a:p>
            <a:endParaRPr lang="en-US" dirty="0"/>
          </a:p>
          <a:p>
            <a:r>
              <a:rPr lang="en-US" dirty="0">
                <a:solidFill>
                  <a:schemeClr val="bg1"/>
                </a:solidFill>
              </a:rPr>
              <a:t>Amr was responsible for data cleaning and visualization using Python, focusing on preparing data for analysis.</a:t>
            </a:r>
          </a:p>
          <a:p>
            <a:endParaRPr lang="en-US" dirty="0">
              <a:solidFill>
                <a:schemeClr val="bg1"/>
              </a:solidFill>
            </a:endParaRPr>
          </a:p>
        </p:txBody>
      </p:sp>
      <p:sp>
        <p:nvSpPr>
          <p:cNvPr id="12" name="TextBox 11">
            <a:extLst>
              <a:ext uri="{FF2B5EF4-FFF2-40B4-BE49-F238E27FC236}">
                <a16:creationId xmlns:a16="http://schemas.microsoft.com/office/drawing/2014/main" id="{4F328537-9285-4E31-8957-339D4B9BEF56}"/>
              </a:ext>
            </a:extLst>
          </p:cNvPr>
          <p:cNvSpPr txBox="1"/>
          <p:nvPr/>
        </p:nvSpPr>
        <p:spPr>
          <a:xfrm>
            <a:off x="9198291" y="2770129"/>
            <a:ext cx="2377441" cy="3139321"/>
          </a:xfrm>
          <a:prstGeom prst="rect">
            <a:avLst/>
          </a:prstGeom>
          <a:noFill/>
        </p:spPr>
        <p:txBody>
          <a:bodyPr wrap="square" rtlCol="0">
            <a:spAutoFit/>
          </a:bodyPr>
          <a:lstStyle/>
          <a:p>
            <a:r>
              <a:rPr lang="en-US" b="1" dirty="0">
                <a:solidFill>
                  <a:schemeClr val="bg1"/>
                </a:solidFill>
              </a:rPr>
              <a:t>Power BI Specialist &amp; Data Analyst</a:t>
            </a:r>
          </a:p>
          <a:p>
            <a:endParaRPr lang="en-US" b="1" dirty="0">
              <a:solidFill>
                <a:schemeClr val="bg1"/>
              </a:solidFill>
            </a:endParaRPr>
          </a:p>
          <a:p>
            <a:r>
              <a:rPr lang="en-US" dirty="0">
                <a:solidFill>
                  <a:schemeClr val="bg1"/>
                </a:solidFill>
              </a:rPr>
              <a:t>Mostafa specializes in crafting interactive dashboards using Power BI, delivering compelling visualizations for data insights.</a:t>
            </a:r>
          </a:p>
          <a:p>
            <a:endParaRPr lang="en-US" dirty="0"/>
          </a:p>
        </p:txBody>
      </p:sp>
      <p:sp>
        <p:nvSpPr>
          <p:cNvPr id="13" name="TextBox 12">
            <a:extLst>
              <a:ext uri="{FF2B5EF4-FFF2-40B4-BE49-F238E27FC236}">
                <a16:creationId xmlns:a16="http://schemas.microsoft.com/office/drawing/2014/main" id="{7B397D6A-FCE7-BC85-326A-15DC1325B0DC}"/>
              </a:ext>
            </a:extLst>
          </p:cNvPr>
          <p:cNvSpPr txBox="1"/>
          <p:nvPr/>
        </p:nvSpPr>
        <p:spPr>
          <a:xfrm>
            <a:off x="6351753" y="2816988"/>
            <a:ext cx="2377441" cy="2862322"/>
          </a:xfrm>
          <a:prstGeom prst="rect">
            <a:avLst/>
          </a:prstGeom>
          <a:noFill/>
        </p:spPr>
        <p:txBody>
          <a:bodyPr wrap="square" rtlCol="0">
            <a:spAutoFit/>
          </a:bodyPr>
          <a:lstStyle/>
          <a:p>
            <a:r>
              <a:rPr lang="en-US" b="1" dirty="0">
                <a:solidFill>
                  <a:schemeClr val="bg1"/>
                </a:solidFill>
              </a:rPr>
              <a:t>Power BI Specialist &amp; Data Analyst</a:t>
            </a:r>
          </a:p>
          <a:p>
            <a:endParaRPr lang="en-US" b="1" dirty="0">
              <a:solidFill>
                <a:schemeClr val="bg1"/>
              </a:solidFill>
            </a:endParaRPr>
          </a:p>
          <a:p>
            <a:r>
              <a:rPr lang="en-US" dirty="0">
                <a:solidFill>
                  <a:schemeClr val="bg1"/>
                </a:solidFill>
              </a:rPr>
              <a:t>Mazen is responsible for data visualization, contributing through detailed dashboards using Power BI.</a:t>
            </a:r>
          </a:p>
          <a:p>
            <a:endParaRPr lang="en-US" b="1" dirty="0">
              <a:solidFill>
                <a:schemeClr val="bg1"/>
              </a:solidFill>
            </a:endParaRPr>
          </a:p>
          <a:p>
            <a:endParaRPr lang="en-US" dirty="0"/>
          </a:p>
        </p:txBody>
      </p:sp>
      <p:sp>
        <p:nvSpPr>
          <p:cNvPr id="15" name="TextBox 14">
            <a:extLst>
              <a:ext uri="{FF2B5EF4-FFF2-40B4-BE49-F238E27FC236}">
                <a16:creationId xmlns:a16="http://schemas.microsoft.com/office/drawing/2014/main" id="{E3FF9D73-8BBC-6F3E-FC22-A92E71B3C0AF}"/>
              </a:ext>
            </a:extLst>
          </p:cNvPr>
          <p:cNvSpPr txBox="1"/>
          <p:nvPr/>
        </p:nvSpPr>
        <p:spPr>
          <a:xfrm>
            <a:off x="9312715" y="1725759"/>
            <a:ext cx="1323975" cy="707886"/>
          </a:xfrm>
          <a:prstGeom prst="rect">
            <a:avLst/>
          </a:prstGeom>
          <a:noFill/>
        </p:spPr>
        <p:txBody>
          <a:bodyPr wrap="square" rtlCol="0">
            <a:spAutoFit/>
          </a:bodyPr>
          <a:lstStyle/>
          <a:p>
            <a:r>
              <a:rPr lang="en-US" sz="2000" b="1" dirty="0">
                <a:solidFill>
                  <a:schemeClr val="bg1"/>
                </a:solidFill>
              </a:rPr>
              <a:t>Mostafa Amin</a:t>
            </a:r>
          </a:p>
        </p:txBody>
      </p:sp>
      <p:sp>
        <p:nvSpPr>
          <p:cNvPr id="16" name="TextBox 15">
            <a:extLst>
              <a:ext uri="{FF2B5EF4-FFF2-40B4-BE49-F238E27FC236}">
                <a16:creationId xmlns:a16="http://schemas.microsoft.com/office/drawing/2014/main" id="{C5771C41-A004-B097-9544-541D06113E46}"/>
              </a:ext>
            </a:extLst>
          </p:cNvPr>
          <p:cNvSpPr txBox="1"/>
          <p:nvPr/>
        </p:nvSpPr>
        <p:spPr>
          <a:xfrm>
            <a:off x="6493315" y="1726458"/>
            <a:ext cx="1323975" cy="707886"/>
          </a:xfrm>
          <a:prstGeom prst="rect">
            <a:avLst/>
          </a:prstGeom>
          <a:noFill/>
        </p:spPr>
        <p:txBody>
          <a:bodyPr wrap="square" rtlCol="0">
            <a:spAutoFit/>
          </a:bodyPr>
          <a:lstStyle/>
          <a:p>
            <a:r>
              <a:rPr lang="en-US" sz="2000" b="1" dirty="0">
                <a:solidFill>
                  <a:schemeClr val="bg1"/>
                </a:solidFill>
              </a:rPr>
              <a:t>Mazen Maher</a:t>
            </a:r>
          </a:p>
        </p:txBody>
      </p:sp>
      <p:pic>
        <p:nvPicPr>
          <p:cNvPr id="6" name="Picture 5" descr="A person in a suit and tie&#10;&#10;Description automatically generated">
            <a:extLst>
              <a:ext uri="{FF2B5EF4-FFF2-40B4-BE49-F238E27FC236}">
                <a16:creationId xmlns:a16="http://schemas.microsoft.com/office/drawing/2014/main" id="{A4DCD463-8EEB-A714-7522-556F9CDF7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1355" y="498292"/>
            <a:ext cx="1950538" cy="20222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3A2361A8-4C6C-2B23-21FB-BB00595A2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2836" y="498292"/>
            <a:ext cx="2103120" cy="19433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a:extLst>
              <a:ext uri="{FF2B5EF4-FFF2-40B4-BE49-F238E27FC236}">
                <a16:creationId xmlns:a16="http://schemas.microsoft.com/office/drawing/2014/main" id="{AC1CF9E7-96A0-EF6A-EF22-CB7DEBF66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9566" y="498292"/>
            <a:ext cx="2103120" cy="21739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C8BAABD6-DD11-4995-C491-1B8B18F742D8}"/>
              </a:ext>
            </a:extLst>
          </p:cNvPr>
          <p:cNvPicPr>
            <a:picLocks noChangeAspect="1"/>
          </p:cNvPicPr>
          <p:nvPr/>
        </p:nvPicPr>
        <p:blipFill>
          <a:blip r:embed="rId6"/>
          <a:stretch>
            <a:fillRect/>
          </a:stretch>
        </p:blipFill>
        <p:spPr>
          <a:xfrm>
            <a:off x="228600" y="498292"/>
            <a:ext cx="2122714" cy="21367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2256913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grpId="1" nodeType="clickEffect">
                                  <p:stCondLst>
                                    <p:cond delay="0"/>
                                  </p:stCondLst>
                                  <p:childTnLst>
                                    <p:animEffect transition="out" filter="fade">
                                      <p:cBhvr>
                                        <p:cTn id="32" dur="750" tmFilter="0, 0; .2, .5; .8, .5; 1, 0"/>
                                        <p:tgtEl>
                                          <p:spTgt spid="43"/>
                                        </p:tgtEl>
                                      </p:cBhvr>
                                    </p:animEffect>
                                    <p:animScale>
                                      <p:cBhvr>
                                        <p:cTn id="33" dur="375" autoRev="1" fill="hold"/>
                                        <p:tgtEl>
                                          <p:spTgt spid="43"/>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1" nodeType="clickEffect">
                                  <p:stCondLst>
                                    <p:cond delay="0"/>
                                  </p:stCondLst>
                                  <p:childTnLst>
                                    <p:animEffect transition="out" filter="fade">
                                      <p:cBhvr>
                                        <p:cTn id="48" dur="750" tmFilter="0, 0; .2, .5; .8, .5; 1, 0"/>
                                        <p:tgtEl>
                                          <p:spTgt spid="44"/>
                                        </p:tgtEl>
                                      </p:cBhvr>
                                    </p:animEffect>
                                    <p:animScale>
                                      <p:cBhvr>
                                        <p:cTn id="49" dur="375" autoRev="1" fill="hold"/>
                                        <p:tgtEl>
                                          <p:spTgt spid="44"/>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anim calcmode="lin" valueType="num">
                                      <p:cBhvr>
                                        <p:cTn id="59" dur="1000" fill="hold"/>
                                        <p:tgtEl>
                                          <p:spTgt spid="12"/>
                                        </p:tgtEl>
                                        <p:attrNameLst>
                                          <p:attrName>ppt_x</p:attrName>
                                        </p:attrNameLst>
                                      </p:cBhvr>
                                      <p:tavLst>
                                        <p:tav tm="0">
                                          <p:val>
                                            <p:strVal val="#ppt_x"/>
                                          </p:val>
                                        </p:tav>
                                        <p:tav tm="100000">
                                          <p:val>
                                            <p:strVal val="#ppt_x"/>
                                          </p:val>
                                        </p:tav>
                                      </p:tavLst>
                                    </p:anim>
                                    <p:anim calcmode="lin" valueType="num">
                                      <p:cBhvr>
                                        <p:cTn id="6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6" presetClass="emph" presetSubtype="0" fill="hold" grpId="1" nodeType="clickEffect">
                                  <p:stCondLst>
                                    <p:cond delay="0"/>
                                  </p:stCondLst>
                                  <p:childTnLst>
                                    <p:animEffect transition="out" filter="fade">
                                      <p:cBhvr>
                                        <p:cTn id="64" dur="750" tmFilter="0, 0; .2, .5; .8, .5; 1, 0"/>
                                        <p:tgtEl>
                                          <p:spTgt spid="45"/>
                                        </p:tgtEl>
                                      </p:cBhvr>
                                    </p:animEffect>
                                    <p:animScale>
                                      <p:cBhvr>
                                        <p:cTn id="65" dur="375" autoRev="1" fill="hold"/>
                                        <p:tgtEl>
                                          <p:spTgt spid="45"/>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26"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down)">
                                      <p:cBhvr>
                                        <p:cTn id="70" dur="580">
                                          <p:stCondLst>
                                            <p:cond delay="0"/>
                                          </p:stCondLst>
                                        </p:cTn>
                                        <p:tgtEl>
                                          <p:spTgt spid="21"/>
                                        </p:tgtEl>
                                      </p:cBhvr>
                                    </p:animEffect>
                                    <p:anim calcmode="lin" valueType="num">
                                      <p:cBhvr>
                                        <p:cTn id="71"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76" dur="26">
                                          <p:stCondLst>
                                            <p:cond delay="650"/>
                                          </p:stCondLst>
                                        </p:cTn>
                                        <p:tgtEl>
                                          <p:spTgt spid="21"/>
                                        </p:tgtEl>
                                      </p:cBhvr>
                                      <p:to x="100000" y="60000"/>
                                    </p:animScale>
                                    <p:animScale>
                                      <p:cBhvr>
                                        <p:cTn id="77" dur="166" decel="50000">
                                          <p:stCondLst>
                                            <p:cond delay="676"/>
                                          </p:stCondLst>
                                        </p:cTn>
                                        <p:tgtEl>
                                          <p:spTgt spid="21"/>
                                        </p:tgtEl>
                                      </p:cBhvr>
                                      <p:to x="100000" y="100000"/>
                                    </p:animScale>
                                    <p:animScale>
                                      <p:cBhvr>
                                        <p:cTn id="78" dur="26">
                                          <p:stCondLst>
                                            <p:cond delay="1312"/>
                                          </p:stCondLst>
                                        </p:cTn>
                                        <p:tgtEl>
                                          <p:spTgt spid="21"/>
                                        </p:tgtEl>
                                      </p:cBhvr>
                                      <p:to x="100000" y="80000"/>
                                    </p:animScale>
                                    <p:animScale>
                                      <p:cBhvr>
                                        <p:cTn id="79" dur="166" decel="50000">
                                          <p:stCondLst>
                                            <p:cond delay="1338"/>
                                          </p:stCondLst>
                                        </p:cTn>
                                        <p:tgtEl>
                                          <p:spTgt spid="21"/>
                                        </p:tgtEl>
                                      </p:cBhvr>
                                      <p:to x="100000" y="100000"/>
                                    </p:animScale>
                                    <p:animScale>
                                      <p:cBhvr>
                                        <p:cTn id="80" dur="26">
                                          <p:stCondLst>
                                            <p:cond delay="1642"/>
                                          </p:stCondLst>
                                        </p:cTn>
                                        <p:tgtEl>
                                          <p:spTgt spid="21"/>
                                        </p:tgtEl>
                                      </p:cBhvr>
                                      <p:to x="100000" y="90000"/>
                                    </p:animScale>
                                    <p:animScale>
                                      <p:cBhvr>
                                        <p:cTn id="81" dur="166" decel="50000">
                                          <p:stCondLst>
                                            <p:cond delay="1668"/>
                                          </p:stCondLst>
                                        </p:cTn>
                                        <p:tgtEl>
                                          <p:spTgt spid="21"/>
                                        </p:tgtEl>
                                      </p:cBhvr>
                                      <p:to x="100000" y="100000"/>
                                    </p:animScale>
                                    <p:animScale>
                                      <p:cBhvr>
                                        <p:cTn id="82" dur="26">
                                          <p:stCondLst>
                                            <p:cond delay="1808"/>
                                          </p:stCondLst>
                                        </p:cTn>
                                        <p:tgtEl>
                                          <p:spTgt spid="21"/>
                                        </p:tgtEl>
                                      </p:cBhvr>
                                      <p:to x="100000" y="95000"/>
                                    </p:animScale>
                                    <p:animScale>
                                      <p:cBhvr>
                                        <p:cTn id="83" dur="166" decel="50000">
                                          <p:stCondLst>
                                            <p:cond delay="1834"/>
                                          </p:stCondLst>
                                        </p:cTn>
                                        <p:tgtEl>
                                          <p:spTgt spid="21"/>
                                        </p:tgtEl>
                                      </p:cBhvr>
                                      <p:to x="100000" y="100000"/>
                                    </p:animScale>
                                  </p:childTnLst>
                                </p:cTn>
                              </p:par>
                            </p:childTnLst>
                          </p:cTn>
                        </p:par>
                      </p:childTnLst>
                    </p:cTn>
                  </p:par>
                  <p:par>
                    <p:cTn id="84" fill="hold">
                      <p:stCondLst>
                        <p:cond delay="indefinite"/>
                      </p:stCondLst>
                      <p:childTnLst>
                        <p:par>
                          <p:cTn id="85" fill="hold">
                            <p:stCondLst>
                              <p:cond delay="0"/>
                            </p:stCondLst>
                            <p:childTnLst>
                              <p:par>
                                <p:cTn id="86" presetID="26" presetClass="entr" presetSubtype="0" fill="hold"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down)">
                                      <p:cBhvr>
                                        <p:cTn id="88" dur="580">
                                          <p:stCondLst>
                                            <p:cond delay="0"/>
                                          </p:stCondLst>
                                        </p:cTn>
                                        <p:tgtEl>
                                          <p:spTgt spid="20"/>
                                        </p:tgtEl>
                                      </p:cBhvr>
                                    </p:animEffect>
                                    <p:anim calcmode="lin" valueType="num">
                                      <p:cBhvr>
                                        <p:cTn id="89"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4" dur="26">
                                          <p:stCondLst>
                                            <p:cond delay="650"/>
                                          </p:stCondLst>
                                        </p:cTn>
                                        <p:tgtEl>
                                          <p:spTgt spid="20"/>
                                        </p:tgtEl>
                                      </p:cBhvr>
                                      <p:to x="100000" y="60000"/>
                                    </p:animScale>
                                    <p:animScale>
                                      <p:cBhvr>
                                        <p:cTn id="95" dur="166" decel="50000">
                                          <p:stCondLst>
                                            <p:cond delay="676"/>
                                          </p:stCondLst>
                                        </p:cTn>
                                        <p:tgtEl>
                                          <p:spTgt spid="20"/>
                                        </p:tgtEl>
                                      </p:cBhvr>
                                      <p:to x="100000" y="100000"/>
                                    </p:animScale>
                                    <p:animScale>
                                      <p:cBhvr>
                                        <p:cTn id="96" dur="26">
                                          <p:stCondLst>
                                            <p:cond delay="1312"/>
                                          </p:stCondLst>
                                        </p:cTn>
                                        <p:tgtEl>
                                          <p:spTgt spid="20"/>
                                        </p:tgtEl>
                                      </p:cBhvr>
                                      <p:to x="100000" y="80000"/>
                                    </p:animScale>
                                    <p:animScale>
                                      <p:cBhvr>
                                        <p:cTn id="97" dur="166" decel="50000">
                                          <p:stCondLst>
                                            <p:cond delay="1338"/>
                                          </p:stCondLst>
                                        </p:cTn>
                                        <p:tgtEl>
                                          <p:spTgt spid="20"/>
                                        </p:tgtEl>
                                      </p:cBhvr>
                                      <p:to x="100000" y="100000"/>
                                    </p:animScale>
                                    <p:animScale>
                                      <p:cBhvr>
                                        <p:cTn id="98" dur="26">
                                          <p:stCondLst>
                                            <p:cond delay="1642"/>
                                          </p:stCondLst>
                                        </p:cTn>
                                        <p:tgtEl>
                                          <p:spTgt spid="20"/>
                                        </p:tgtEl>
                                      </p:cBhvr>
                                      <p:to x="100000" y="90000"/>
                                    </p:animScale>
                                    <p:animScale>
                                      <p:cBhvr>
                                        <p:cTn id="99" dur="166" decel="50000">
                                          <p:stCondLst>
                                            <p:cond delay="1668"/>
                                          </p:stCondLst>
                                        </p:cTn>
                                        <p:tgtEl>
                                          <p:spTgt spid="20"/>
                                        </p:tgtEl>
                                      </p:cBhvr>
                                      <p:to x="100000" y="100000"/>
                                    </p:animScale>
                                    <p:animScale>
                                      <p:cBhvr>
                                        <p:cTn id="100" dur="26">
                                          <p:stCondLst>
                                            <p:cond delay="1808"/>
                                          </p:stCondLst>
                                        </p:cTn>
                                        <p:tgtEl>
                                          <p:spTgt spid="20"/>
                                        </p:tgtEl>
                                      </p:cBhvr>
                                      <p:to x="100000" y="95000"/>
                                    </p:animScale>
                                    <p:animScale>
                                      <p:cBhvr>
                                        <p:cTn id="101" dur="166" decel="50000">
                                          <p:stCondLst>
                                            <p:cond delay="1834"/>
                                          </p:stCondLst>
                                        </p:cTn>
                                        <p:tgtEl>
                                          <p:spTgt spid="20"/>
                                        </p:tgtEl>
                                      </p:cBhvr>
                                      <p:to x="100000" y="100000"/>
                                    </p:animScale>
                                  </p:childTnLst>
                                </p:cTn>
                              </p:par>
                            </p:childTnLst>
                          </p:cTn>
                        </p:par>
                      </p:childTnLst>
                    </p:cTn>
                  </p:par>
                  <p:par>
                    <p:cTn id="102" fill="hold">
                      <p:stCondLst>
                        <p:cond delay="indefinite"/>
                      </p:stCondLst>
                      <p:childTnLst>
                        <p:par>
                          <p:cTn id="103" fill="hold">
                            <p:stCondLst>
                              <p:cond delay="0"/>
                            </p:stCondLst>
                            <p:childTnLst>
                              <p:par>
                                <p:cTn id="104" presetID="26" presetClass="entr" presetSubtype="0" fill="hold" nodeType="clickEffect">
                                  <p:stCondLst>
                                    <p:cond delay="0"/>
                                  </p:stCondLst>
                                  <p:childTnLst>
                                    <p:set>
                                      <p:cBhvr>
                                        <p:cTn id="105" dur="1" fill="hold">
                                          <p:stCondLst>
                                            <p:cond delay="0"/>
                                          </p:stCondLst>
                                        </p:cTn>
                                        <p:tgtEl>
                                          <p:spTgt spid="6"/>
                                        </p:tgtEl>
                                        <p:attrNameLst>
                                          <p:attrName>style.visibility</p:attrName>
                                        </p:attrNameLst>
                                      </p:cBhvr>
                                      <p:to>
                                        <p:strVal val="visible"/>
                                      </p:to>
                                    </p:set>
                                    <p:animEffect transition="in" filter="wipe(down)">
                                      <p:cBhvr>
                                        <p:cTn id="106" dur="580">
                                          <p:stCondLst>
                                            <p:cond delay="0"/>
                                          </p:stCondLst>
                                        </p:cTn>
                                        <p:tgtEl>
                                          <p:spTgt spid="6"/>
                                        </p:tgtEl>
                                      </p:cBhvr>
                                    </p:animEffect>
                                    <p:anim calcmode="lin" valueType="num">
                                      <p:cBhvr>
                                        <p:cTn id="107"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12" dur="26">
                                          <p:stCondLst>
                                            <p:cond delay="650"/>
                                          </p:stCondLst>
                                        </p:cTn>
                                        <p:tgtEl>
                                          <p:spTgt spid="6"/>
                                        </p:tgtEl>
                                      </p:cBhvr>
                                      <p:to x="100000" y="60000"/>
                                    </p:animScale>
                                    <p:animScale>
                                      <p:cBhvr>
                                        <p:cTn id="113" dur="166" decel="50000">
                                          <p:stCondLst>
                                            <p:cond delay="676"/>
                                          </p:stCondLst>
                                        </p:cTn>
                                        <p:tgtEl>
                                          <p:spTgt spid="6"/>
                                        </p:tgtEl>
                                      </p:cBhvr>
                                      <p:to x="100000" y="100000"/>
                                    </p:animScale>
                                    <p:animScale>
                                      <p:cBhvr>
                                        <p:cTn id="114" dur="26">
                                          <p:stCondLst>
                                            <p:cond delay="1312"/>
                                          </p:stCondLst>
                                        </p:cTn>
                                        <p:tgtEl>
                                          <p:spTgt spid="6"/>
                                        </p:tgtEl>
                                      </p:cBhvr>
                                      <p:to x="100000" y="80000"/>
                                    </p:animScale>
                                    <p:animScale>
                                      <p:cBhvr>
                                        <p:cTn id="115" dur="166" decel="50000">
                                          <p:stCondLst>
                                            <p:cond delay="1338"/>
                                          </p:stCondLst>
                                        </p:cTn>
                                        <p:tgtEl>
                                          <p:spTgt spid="6"/>
                                        </p:tgtEl>
                                      </p:cBhvr>
                                      <p:to x="100000" y="100000"/>
                                    </p:animScale>
                                    <p:animScale>
                                      <p:cBhvr>
                                        <p:cTn id="116" dur="26">
                                          <p:stCondLst>
                                            <p:cond delay="1642"/>
                                          </p:stCondLst>
                                        </p:cTn>
                                        <p:tgtEl>
                                          <p:spTgt spid="6"/>
                                        </p:tgtEl>
                                      </p:cBhvr>
                                      <p:to x="100000" y="90000"/>
                                    </p:animScale>
                                    <p:animScale>
                                      <p:cBhvr>
                                        <p:cTn id="117" dur="166" decel="50000">
                                          <p:stCondLst>
                                            <p:cond delay="1668"/>
                                          </p:stCondLst>
                                        </p:cTn>
                                        <p:tgtEl>
                                          <p:spTgt spid="6"/>
                                        </p:tgtEl>
                                      </p:cBhvr>
                                      <p:to x="100000" y="100000"/>
                                    </p:animScale>
                                    <p:animScale>
                                      <p:cBhvr>
                                        <p:cTn id="118" dur="26">
                                          <p:stCondLst>
                                            <p:cond delay="1808"/>
                                          </p:stCondLst>
                                        </p:cTn>
                                        <p:tgtEl>
                                          <p:spTgt spid="6"/>
                                        </p:tgtEl>
                                      </p:cBhvr>
                                      <p:to x="100000" y="95000"/>
                                    </p:animScale>
                                    <p:animScale>
                                      <p:cBhvr>
                                        <p:cTn id="119" dur="166" decel="50000">
                                          <p:stCondLst>
                                            <p:cond delay="1834"/>
                                          </p:stCondLst>
                                        </p:cTn>
                                        <p:tgtEl>
                                          <p:spTgt spid="6"/>
                                        </p:tgtEl>
                                      </p:cBhvr>
                                      <p:to x="100000" y="100000"/>
                                    </p:animScale>
                                  </p:childTnLst>
                                </p:cTn>
                              </p:par>
                            </p:childTnLst>
                          </p:cTn>
                        </p:par>
                      </p:childTnLst>
                    </p:cTn>
                  </p:par>
                  <p:par>
                    <p:cTn id="120" fill="hold">
                      <p:stCondLst>
                        <p:cond delay="indefinite"/>
                      </p:stCondLst>
                      <p:childTnLst>
                        <p:par>
                          <p:cTn id="121" fill="hold">
                            <p:stCondLst>
                              <p:cond delay="0"/>
                            </p:stCondLst>
                            <p:childTnLst>
                              <p:par>
                                <p:cTn id="122" presetID="26" presetClass="entr" presetSubtype="0" fill="hold" nodeType="click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down)">
                                      <p:cBhvr>
                                        <p:cTn id="124" dur="580">
                                          <p:stCondLst>
                                            <p:cond delay="0"/>
                                          </p:stCondLst>
                                        </p:cTn>
                                        <p:tgtEl>
                                          <p:spTgt spid="18"/>
                                        </p:tgtEl>
                                      </p:cBhvr>
                                    </p:animEffect>
                                    <p:anim calcmode="lin" valueType="num">
                                      <p:cBhvr>
                                        <p:cTn id="125"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26"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27"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28"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9"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0" dur="26">
                                          <p:stCondLst>
                                            <p:cond delay="650"/>
                                          </p:stCondLst>
                                        </p:cTn>
                                        <p:tgtEl>
                                          <p:spTgt spid="18"/>
                                        </p:tgtEl>
                                      </p:cBhvr>
                                      <p:to x="100000" y="60000"/>
                                    </p:animScale>
                                    <p:animScale>
                                      <p:cBhvr>
                                        <p:cTn id="131" dur="166" decel="50000">
                                          <p:stCondLst>
                                            <p:cond delay="676"/>
                                          </p:stCondLst>
                                        </p:cTn>
                                        <p:tgtEl>
                                          <p:spTgt spid="18"/>
                                        </p:tgtEl>
                                      </p:cBhvr>
                                      <p:to x="100000" y="100000"/>
                                    </p:animScale>
                                    <p:animScale>
                                      <p:cBhvr>
                                        <p:cTn id="132" dur="26">
                                          <p:stCondLst>
                                            <p:cond delay="1312"/>
                                          </p:stCondLst>
                                        </p:cTn>
                                        <p:tgtEl>
                                          <p:spTgt spid="18"/>
                                        </p:tgtEl>
                                      </p:cBhvr>
                                      <p:to x="100000" y="80000"/>
                                    </p:animScale>
                                    <p:animScale>
                                      <p:cBhvr>
                                        <p:cTn id="133" dur="166" decel="50000">
                                          <p:stCondLst>
                                            <p:cond delay="1338"/>
                                          </p:stCondLst>
                                        </p:cTn>
                                        <p:tgtEl>
                                          <p:spTgt spid="18"/>
                                        </p:tgtEl>
                                      </p:cBhvr>
                                      <p:to x="100000" y="100000"/>
                                    </p:animScale>
                                    <p:animScale>
                                      <p:cBhvr>
                                        <p:cTn id="134" dur="26">
                                          <p:stCondLst>
                                            <p:cond delay="1642"/>
                                          </p:stCondLst>
                                        </p:cTn>
                                        <p:tgtEl>
                                          <p:spTgt spid="18"/>
                                        </p:tgtEl>
                                      </p:cBhvr>
                                      <p:to x="100000" y="90000"/>
                                    </p:animScale>
                                    <p:animScale>
                                      <p:cBhvr>
                                        <p:cTn id="135" dur="166" decel="50000">
                                          <p:stCondLst>
                                            <p:cond delay="1668"/>
                                          </p:stCondLst>
                                        </p:cTn>
                                        <p:tgtEl>
                                          <p:spTgt spid="18"/>
                                        </p:tgtEl>
                                      </p:cBhvr>
                                      <p:to x="100000" y="100000"/>
                                    </p:animScale>
                                    <p:animScale>
                                      <p:cBhvr>
                                        <p:cTn id="136" dur="26">
                                          <p:stCondLst>
                                            <p:cond delay="1808"/>
                                          </p:stCondLst>
                                        </p:cTn>
                                        <p:tgtEl>
                                          <p:spTgt spid="18"/>
                                        </p:tgtEl>
                                      </p:cBhvr>
                                      <p:to x="100000" y="95000"/>
                                    </p:animScale>
                                    <p:animScale>
                                      <p:cBhvr>
                                        <p:cTn id="137"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3" grpId="0" animBg="1"/>
      <p:bldP spid="43" grpId="1" animBg="1"/>
      <p:bldP spid="44" grpId="0" animBg="1"/>
      <p:bldP spid="44" grpId="1" animBg="1"/>
      <p:bldP spid="45" grpId="0" animBg="1"/>
      <p:bldP spid="45" grpId="1" animBg="1"/>
      <p:bldP spid="5"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Meet  The Team</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Flowchart: Alternate Process 16">
            <a:extLst>
              <a:ext uri="{FF2B5EF4-FFF2-40B4-BE49-F238E27FC236}">
                <a16:creationId xmlns:a16="http://schemas.microsoft.com/office/drawing/2014/main" id="{F50534A8-0A92-A5A0-108B-50ED58EEA4D1}"/>
              </a:ext>
            </a:extLst>
          </p:cNvPr>
          <p:cNvSpPr/>
          <p:nvPr/>
        </p:nvSpPr>
        <p:spPr>
          <a:xfrm>
            <a:off x="228600" y="190502"/>
            <a:ext cx="11668126" cy="6476998"/>
          </a:xfrm>
          <a:prstGeom prst="flowChartAlternateProcess">
            <a:avLst/>
          </a:prstGeom>
          <a:ln>
            <a:solidFill>
              <a:schemeClr val="accent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5970F6C-CB49-26A5-20D0-471EB1D3889B}"/>
              </a:ext>
            </a:extLst>
          </p:cNvPr>
          <p:cNvSpPr txBox="1"/>
          <p:nvPr/>
        </p:nvSpPr>
        <p:spPr>
          <a:xfrm>
            <a:off x="1466250" y="988879"/>
            <a:ext cx="8963025"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Team Roles</a:t>
            </a:r>
          </a:p>
        </p:txBody>
      </p:sp>
      <p:sp>
        <p:nvSpPr>
          <p:cNvPr id="19" name="TextBox 18">
            <a:extLst>
              <a:ext uri="{FF2B5EF4-FFF2-40B4-BE49-F238E27FC236}">
                <a16:creationId xmlns:a16="http://schemas.microsoft.com/office/drawing/2014/main" id="{E9D21645-6D0B-0D7C-9225-2D0201F72246}"/>
              </a:ext>
            </a:extLst>
          </p:cNvPr>
          <p:cNvSpPr txBox="1"/>
          <p:nvPr/>
        </p:nvSpPr>
        <p:spPr>
          <a:xfrm>
            <a:off x="574834" y="2161507"/>
            <a:ext cx="11042332" cy="2862322"/>
          </a:xfrm>
          <a:prstGeom prst="rect">
            <a:avLst/>
          </a:prstGeom>
          <a:noFill/>
        </p:spPr>
        <p:txBody>
          <a:bodyPr wrap="square" rtlCol="0">
            <a:spAutoFit/>
          </a:bodyPr>
          <a:lstStyle/>
          <a:p>
            <a:r>
              <a:rPr lang="en-US" sz="2000" dirty="0">
                <a:solidFill>
                  <a:schemeClr val="bg1"/>
                </a:solidFill>
                <a:latin typeface="+mj-lt"/>
              </a:rPr>
              <a:t>In General</a:t>
            </a:r>
            <a:endParaRPr lang="ar-EG" sz="2000" dirty="0">
              <a:solidFill>
                <a:schemeClr val="bg1"/>
              </a:solidFill>
              <a:latin typeface="+mj-lt"/>
            </a:endParaRPr>
          </a:p>
          <a:p>
            <a:endParaRPr lang="ar-EG" sz="2000" dirty="0">
              <a:solidFill>
                <a:schemeClr val="bg1"/>
              </a:solidFill>
              <a:latin typeface="+mj-lt"/>
            </a:endParaRPr>
          </a:p>
          <a:p>
            <a:r>
              <a:rPr lang="en-US" sz="2000" dirty="0">
                <a:solidFill>
                  <a:schemeClr val="bg1"/>
                </a:solidFill>
                <a:latin typeface="+mj-lt"/>
              </a:rPr>
              <a:t>Our team worked cohesively on the data analysis project by holding regular meetings to set project goals and review available data. Each step in the analysis process was the result of discussions and collaborative efforts among team members. During the meetings, tasks were distributed based on each member's skills, including report preparation, development of visualizations, and presentation of final recommendations. The results of the project were the product of collective efforts that relied on the summaries from those meetings.</a:t>
            </a:r>
          </a:p>
        </p:txBody>
      </p:sp>
      <p:pic>
        <p:nvPicPr>
          <p:cNvPr id="3" name="Picture 2" descr="A person sleeping in a chair&#10;&#10;Description automatically generated">
            <a:extLst>
              <a:ext uri="{FF2B5EF4-FFF2-40B4-BE49-F238E27FC236}">
                <a16:creationId xmlns:a16="http://schemas.microsoft.com/office/drawing/2014/main" id="{C7BCA8C1-8363-DF64-F43C-A30DE59C0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727" y="1791478"/>
            <a:ext cx="7809722" cy="3582955"/>
          </a:xfrm>
          <a:prstGeom prst="rect">
            <a:avLst/>
          </a:prstGeom>
        </p:spPr>
      </p:pic>
    </p:spTree>
    <p:extLst>
      <p:ext uri="{BB962C8B-B14F-4D97-AF65-F5344CB8AC3E}">
        <p14:creationId xmlns:p14="http://schemas.microsoft.com/office/powerpoint/2010/main" val="36337684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17"/>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4" name="TextBox 3">
            <a:extLst>
              <a:ext uri="{FF2B5EF4-FFF2-40B4-BE49-F238E27FC236}">
                <a16:creationId xmlns:a16="http://schemas.microsoft.com/office/drawing/2014/main" id="{E03A5274-72C3-ED8B-1AA1-83B346ABFC76}"/>
              </a:ext>
            </a:extLst>
          </p:cNvPr>
          <p:cNvSpPr txBox="1"/>
          <p:nvPr/>
        </p:nvSpPr>
        <p:spPr>
          <a:xfrm>
            <a:off x="905070" y="1168019"/>
            <a:ext cx="9853126" cy="2677656"/>
          </a:xfrm>
          <a:prstGeom prst="rect">
            <a:avLst/>
          </a:prstGeom>
          <a:noFill/>
        </p:spPr>
        <p:txBody>
          <a:bodyPr wrap="square" rtlCol="0">
            <a:spAutoFit/>
          </a:bodyPr>
          <a:lstStyle/>
          <a:p>
            <a:r>
              <a:rPr lang="en-US" sz="2400" dirty="0">
                <a:latin typeface="Aptos" panose="020B0004020202020204" pitchFamily="34" charset="0"/>
              </a:rPr>
              <a:t>Welcome to our data analysis presentation, where we explore key insights derived from the given dataset. The project focuses on analyzing sales performance, unit pricing, gross margin, and product-specific trends. Our goal is to uncover actionable insights that drive better decision-making and improve overall business outcomes. Through in-depth analysis and detailed visualizations, we aim to provide recommendations to enhance sales strategies and optimize operations."</a:t>
            </a:r>
          </a:p>
        </p:txBody>
      </p:sp>
      <p:sp>
        <p:nvSpPr>
          <p:cNvPr id="3" name="TextBox 2">
            <a:extLst>
              <a:ext uri="{FF2B5EF4-FFF2-40B4-BE49-F238E27FC236}">
                <a16:creationId xmlns:a16="http://schemas.microsoft.com/office/drawing/2014/main" id="{D623DD81-3BC1-B8BA-C6D1-8745735DE29D}"/>
              </a:ext>
            </a:extLst>
          </p:cNvPr>
          <p:cNvSpPr txBox="1"/>
          <p:nvPr/>
        </p:nvSpPr>
        <p:spPr>
          <a:xfrm>
            <a:off x="4662738" y="0"/>
            <a:ext cx="2866523" cy="584775"/>
          </a:xfrm>
          <a:prstGeom prst="rect">
            <a:avLst/>
          </a:prstGeom>
          <a:noFill/>
        </p:spPr>
        <p:txBody>
          <a:bodyPr wrap="square" rtlCol="0">
            <a:spAutoFit/>
          </a:bodyPr>
          <a:lstStyle/>
          <a:p>
            <a:pPr algn="ctr"/>
            <a:r>
              <a:rPr lang="en-US" sz="3200" b="1" dirty="0"/>
              <a:t>Introduction</a:t>
            </a:r>
            <a:endParaRPr lang="en-US" sz="2800" b="1" dirty="0"/>
          </a:p>
        </p:txBody>
      </p:sp>
    </p:spTree>
    <p:extLst>
      <p:ext uri="{BB962C8B-B14F-4D97-AF65-F5344CB8AC3E}">
        <p14:creationId xmlns:p14="http://schemas.microsoft.com/office/powerpoint/2010/main" val="347769943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86428"/>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Analysis</a:t>
            </a:r>
            <a:br>
              <a:rPr lang="en-US" sz="2800" dirty="0">
                <a:solidFill>
                  <a:schemeClr val="tx1">
                    <a:lumMod val="75000"/>
                    <a:lumOff val="25000"/>
                  </a:schemeClr>
                </a:solidFill>
              </a:rPr>
            </a:br>
            <a:r>
              <a:rPr lang="en-US" sz="2800" dirty="0">
                <a:solidFill>
                  <a:schemeClr val="tx1">
                    <a:lumMod val="75000"/>
                    <a:lumOff val="25000"/>
                  </a:schemeClr>
                </a:solidFill>
              </a:rPr>
              <a:t>Steps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PROJECT</a:t>
            </a:r>
          </a:p>
          <a:p>
            <a:pPr algn="ctr"/>
            <a:r>
              <a:rPr lang="en-US" sz="1600" b="1" dirty="0">
                <a:latin typeface="+mj-lt"/>
              </a:rPr>
              <a:t>Steps</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Collection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Exploration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Cleaning</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Reporting</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Visualization</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Analysis</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0" y="5339617"/>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4715660"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6" name="Picture 5" descr="A colorful graphics and a magnifying glass&#10;&#10;Description automatically generated">
            <a:extLst>
              <a:ext uri="{FF2B5EF4-FFF2-40B4-BE49-F238E27FC236}">
                <a16:creationId xmlns:a16="http://schemas.microsoft.com/office/drawing/2014/main" id="{6B2642FD-F5AE-ED30-A414-14EA68626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4406" y="3522844"/>
            <a:ext cx="347472" cy="347472"/>
          </a:xfrm>
          <a:prstGeom prst="rect">
            <a:avLst/>
          </a:prstGeom>
        </p:spPr>
      </p:pic>
      <p:pic>
        <p:nvPicPr>
          <p:cNvPr id="43" name="Picture 42">
            <a:extLst>
              <a:ext uri="{FF2B5EF4-FFF2-40B4-BE49-F238E27FC236}">
                <a16:creationId xmlns:a16="http://schemas.microsoft.com/office/drawing/2014/main" id="{87DDD5E6-8F8E-BF2E-6226-444F4ABF1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2792" y="5391829"/>
            <a:ext cx="347472" cy="347472"/>
          </a:xfrm>
          <a:prstGeom prst="rect">
            <a:avLst/>
          </a:prstGeom>
        </p:spPr>
      </p:pic>
      <p:pic>
        <p:nvPicPr>
          <p:cNvPr id="47" name="Picture 46" descr="A graphic of a data server&#10;&#10;Description automatically generated with medium confidence">
            <a:extLst>
              <a:ext uri="{FF2B5EF4-FFF2-40B4-BE49-F238E27FC236}">
                <a16:creationId xmlns:a16="http://schemas.microsoft.com/office/drawing/2014/main" id="{4EB459B1-B170-A205-739C-81D99E44A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1042" y="1772214"/>
            <a:ext cx="347472" cy="347472"/>
          </a:xfrm>
          <a:prstGeom prst="rect">
            <a:avLst/>
          </a:prstGeom>
        </p:spPr>
      </p:pic>
      <p:pic>
        <p:nvPicPr>
          <p:cNvPr id="49" name="Picture 48" descr="A computer screen with graphics and arrows&#10;&#10;Description automatically generated">
            <a:extLst>
              <a:ext uri="{FF2B5EF4-FFF2-40B4-BE49-F238E27FC236}">
                <a16:creationId xmlns:a16="http://schemas.microsoft.com/office/drawing/2014/main" id="{A2AA58EB-FAB6-FEC0-E394-CB248754C7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688" y="3580472"/>
            <a:ext cx="347472" cy="347472"/>
          </a:xfrm>
          <a:prstGeom prst="rect">
            <a:avLst/>
          </a:prstGeom>
        </p:spPr>
      </p:pic>
    </p:spTree>
    <p:extLst>
      <p:ext uri="{BB962C8B-B14F-4D97-AF65-F5344CB8AC3E}">
        <p14:creationId xmlns:p14="http://schemas.microsoft.com/office/powerpoint/2010/main" val="3299715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randombar(horizont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randombar(horizont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randombar(horizontal)">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1" grpId="0" animBg="1"/>
      <p:bldP spid="25" grpId="0" animBg="1"/>
      <p:bldP spid="27"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2" name="Rectangle: Rounded Corners 1">
            <a:extLst>
              <a:ext uri="{FF2B5EF4-FFF2-40B4-BE49-F238E27FC236}">
                <a16:creationId xmlns:a16="http://schemas.microsoft.com/office/drawing/2014/main" id="{E6F41DD5-C5D2-2927-B416-A204F12C8B44}"/>
              </a:ext>
              <a:ext uri="{C183D7F6-B498-43B3-948B-1728B52AA6E4}">
                <adec:decorative xmlns:adec="http://schemas.microsoft.com/office/drawing/2017/decorative" val="1"/>
              </a:ext>
            </a:extLst>
          </p:cNvPr>
          <p:cNvSpPr/>
          <p:nvPr/>
        </p:nvSpPr>
        <p:spPr>
          <a:xfrm>
            <a:off x="794" y="52289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Exploration</a:t>
            </a:r>
          </a:p>
        </p:txBody>
      </p:sp>
      <p:sp>
        <p:nvSpPr>
          <p:cNvPr id="4" name="TextBox 3">
            <a:extLst>
              <a:ext uri="{FF2B5EF4-FFF2-40B4-BE49-F238E27FC236}">
                <a16:creationId xmlns:a16="http://schemas.microsoft.com/office/drawing/2014/main" id="{E03A5274-72C3-ED8B-1AA1-83B346ABFC76}"/>
              </a:ext>
            </a:extLst>
          </p:cNvPr>
          <p:cNvSpPr txBox="1"/>
          <p:nvPr/>
        </p:nvSpPr>
        <p:spPr>
          <a:xfrm>
            <a:off x="905070" y="1901582"/>
            <a:ext cx="9853126" cy="1569660"/>
          </a:xfrm>
          <a:prstGeom prst="rect">
            <a:avLst/>
          </a:prstGeom>
          <a:noFill/>
        </p:spPr>
        <p:txBody>
          <a:bodyPr wrap="square" rtlCol="0">
            <a:spAutoFit/>
          </a:bodyPr>
          <a:lstStyle/>
          <a:p>
            <a:r>
              <a:rPr lang="en-US" sz="2400" dirty="0">
                <a:latin typeface="Aptos" panose="020B0004020202020204" pitchFamily="34" charset="0"/>
              </a:rPr>
              <a:t>Data Exploration :In this phase of the project, the dataset was explored to assess its alignment with the analysis goals. The data was reviewed and examined to understand the characteristics of various columns, such as products, customers, and sales. </a:t>
            </a:r>
          </a:p>
        </p:txBody>
      </p:sp>
    </p:spTree>
    <p:extLst>
      <p:ext uri="{BB962C8B-B14F-4D97-AF65-F5344CB8AC3E}">
        <p14:creationId xmlns:p14="http://schemas.microsoft.com/office/powerpoint/2010/main" val="84376812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2" name="Rectangle: Rounded Corners 1">
            <a:extLst>
              <a:ext uri="{FF2B5EF4-FFF2-40B4-BE49-F238E27FC236}">
                <a16:creationId xmlns:a16="http://schemas.microsoft.com/office/drawing/2014/main" id="{E6F41DD5-C5D2-2927-B416-A204F12C8B44}"/>
              </a:ext>
              <a:ext uri="{C183D7F6-B498-43B3-948B-1728B52AA6E4}">
                <adec:decorative xmlns:adec="http://schemas.microsoft.com/office/drawing/2017/decorative" val="1"/>
              </a:ext>
            </a:extLst>
          </p:cNvPr>
          <p:cNvSpPr/>
          <p:nvPr/>
        </p:nvSpPr>
        <p:spPr>
          <a:xfrm>
            <a:off x="794" y="52289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Exploration</a:t>
            </a:r>
          </a:p>
        </p:txBody>
      </p:sp>
      <p:sp>
        <p:nvSpPr>
          <p:cNvPr id="5" name="TextBox 4">
            <a:extLst>
              <a:ext uri="{FF2B5EF4-FFF2-40B4-BE49-F238E27FC236}">
                <a16:creationId xmlns:a16="http://schemas.microsoft.com/office/drawing/2014/main" id="{306FB05D-005B-95C1-64D1-310F6C40F4D0}"/>
              </a:ext>
            </a:extLst>
          </p:cNvPr>
          <p:cNvSpPr txBox="1"/>
          <p:nvPr/>
        </p:nvSpPr>
        <p:spPr>
          <a:xfrm>
            <a:off x="793102" y="1757648"/>
            <a:ext cx="868680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After exploring the data and conducting an analysis, we identified the fact table and the dimension tables within the Star Schema. Based on the typical structure of a Star Schema used in data analysis, the setup can be described as follows:</a:t>
            </a:r>
          </a:p>
        </p:txBody>
      </p:sp>
      <p:sp>
        <p:nvSpPr>
          <p:cNvPr id="3" name="TextBox 2">
            <a:extLst>
              <a:ext uri="{FF2B5EF4-FFF2-40B4-BE49-F238E27FC236}">
                <a16:creationId xmlns:a16="http://schemas.microsoft.com/office/drawing/2014/main" id="{93A4CD27-3FA1-A95B-B8E6-7B7ADBDF13C5}"/>
              </a:ext>
            </a:extLst>
          </p:cNvPr>
          <p:cNvSpPr txBox="1"/>
          <p:nvPr/>
        </p:nvSpPr>
        <p:spPr>
          <a:xfrm>
            <a:off x="793102" y="3280266"/>
            <a:ext cx="9390434" cy="2954655"/>
          </a:xfrm>
          <a:prstGeom prst="rect">
            <a:avLst/>
          </a:prstGeom>
          <a:noFill/>
        </p:spPr>
        <p:txBody>
          <a:bodyPr wrap="square" rtlCol="0">
            <a:spAutoFit/>
          </a:bodyPr>
          <a:lstStyle/>
          <a:p>
            <a:r>
              <a:rPr lang="en-US" b="1" dirty="0">
                <a:latin typeface="Aptos" panose="020B0004020202020204" pitchFamily="34" charset="0"/>
              </a:rPr>
              <a:t>Star Schema Overview :</a:t>
            </a:r>
          </a:p>
          <a:p>
            <a:r>
              <a:rPr lang="en-US" b="1" dirty="0">
                <a:latin typeface="Aptos" panose="020B0004020202020204" pitchFamily="34" charset="0"/>
              </a:rPr>
              <a:t>Fact Table :</a:t>
            </a:r>
          </a:p>
          <a:p>
            <a:r>
              <a:rPr lang="en-US" dirty="0">
                <a:latin typeface="Aptos" panose="020B0004020202020204" pitchFamily="34" charset="0"/>
              </a:rPr>
              <a:t>Orders Table: Contains transactional data, including Order ID, revenue, and order dates.</a:t>
            </a:r>
          </a:p>
          <a:p>
            <a:endParaRPr lang="en-US" dirty="0">
              <a:latin typeface="Aptos" panose="020B0004020202020204" pitchFamily="34" charset="0"/>
            </a:endParaRPr>
          </a:p>
          <a:p>
            <a:r>
              <a:rPr lang="en-US" b="1" dirty="0">
                <a:latin typeface="Aptos" panose="020B0004020202020204" pitchFamily="34" charset="0"/>
              </a:rPr>
              <a:t>Dimension Tables:</a:t>
            </a:r>
          </a:p>
          <a:p>
            <a:pPr marL="285750" indent="-285750">
              <a:buFont typeface="Arial" panose="020B0604020202020204" pitchFamily="34" charset="0"/>
              <a:buChar char="•"/>
            </a:pPr>
            <a:r>
              <a:rPr lang="en-US" sz="1600" b="1" dirty="0">
                <a:latin typeface="Aptos" panose="020B0004020202020204" pitchFamily="34" charset="0"/>
              </a:rPr>
              <a:t>Customers Table: </a:t>
            </a:r>
            <a:r>
              <a:rPr lang="en-US" sz="1600" dirty="0">
                <a:latin typeface="Aptos" panose="020B0004020202020204" pitchFamily="34" charset="0"/>
              </a:rPr>
              <a:t>Details about customers (name, ID).</a:t>
            </a:r>
          </a:p>
          <a:p>
            <a:pPr marL="285750" indent="-285750">
              <a:buFont typeface="Arial" panose="020B0604020202020204" pitchFamily="34" charset="0"/>
              <a:buChar char="•"/>
            </a:pPr>
            <a:r>
              <a:rPr lang="en-US" sz="1600" b="1" dirty="0">
                <a:latin typeface="Aptos" panose="020B0004020202020204" pitchFamily="34" charset="0"/>
              </a:rPr>
              <a:t>Products Table: </a:t>
            </a:r>
            <a:r>
              <a:rPr lang="en-US" sz="1600" dirty="0">
                <a:latin typeface="Aptos" panose="020B0004020202020204" pitchFamily="34" charset="0"/>
              </a:rPr>
              <a:t>Information on products (name, category, price).</a:t>
            </a:r>
          </a:p>
          <a:p>
            <a:pPr marL="285750" indent="-285750">
              <a:buFont typeface="Arial" panose="020B0604020202020204" pitchFamily="34" charset="0"/>
              <a:buChar char="•"/>
            </a:pPr>
            <a:r>
              <a:rPr lang="en-US" sz="1600" b="1" dirty="0">
                <a:latin typeface="Aptos" panose="020B0004020202020204" pitchFamily="34" charset="0"/>
              </a:rPr>
              <a:t>Categories Table: </a:t>
            </a:r>
            <a:r>
              <a:rPr lang="en-US" sz="1600" dirty="0">
                <a:latin typeface="Aptos" panose="020B0004020202020204" pitchFamily="34" charset="0"/>
              </a:rPr>
              <a:t>Product categories (beverages, condiments, etc.).</a:t>
            </a:r>
          </a:p>
          <a:p>
            <a:pPr marL="285750" indent="-285750">
              <a:buFont typeface="Arial" panose="020B0604020202020204" pitchFamily="34" charset="0"/>
              <a:buChar char="•"/>
            </a:pPr>
            <a:r>
              <a:rPr lang="en-US" sz="1600" b="1" dirty="0">
                <a:latin typeface="Aptos" panose="020B0004020202020204" pitchFamily="34" charset="0"/>
              </a:rPr>
              <a:t>Employees Table: </a:t>
            </a:r>
            <a:r>
              <a:rPr lang="en-US" sz="1600" dirty="0">
                <a:latin typeface="Aptos" panose="020B0004020202020204" pitchFamily="34" charset="0"/>
              </a:rPr>
              <a:t>Data on employees processing orders.</a:t>
            </a:r>
          </a:p>
          <a:p>
            <a:pPr marL="285750" indent="-285750">
              <a:buFont typeface="Arial" panose="020B0604020202020204" pitchFamily="34" charset="0"/>
              <a:buChar char="•"/>
            </a:pPr>
            <a:r>
              <a:rPr lang="en-US" sz="1600" b="1" dirty="0">
                <a:latin typeface="Aptos" panose="020B0004020202020204" pitchFamily="34" charset="0"/>
              </a:rPr>
              <a:t>Suppliers Table: </a:t>
            </a:r>
            <a:r>
              <a:rPr lang="en-US" sz="1600" dirty="0">
                <a:latin typeface="Aptos" panose="020B0004020202020204" pitchFamily="34" charset="0"/>
              </a:rPr>
              <a:t>Information about suppliers.</a:t>
            </a:r>
          </a:p>
          <a:p>
            <a:pPr marL="285750" indent="-285750">
              <a:buFont typeface="Arial" panose="020B0604020202020204" pitchFamily="34" charset="0"/>
              <a:buChar char="•"/>
            </a:pPr>
            <a:r>
              <a:rPr lang="en-US" sz="1600" b="1" dirty="0">
                <a:latin typeface="Aptos" panose="020B0004020202020204" pitchFamily="34" charset="0"/>
              </a:rPr>
              <a:t>Order Details Table: </a:t>
            </a:r>
            <a:r>
              <a:rPr lang="en-US" sz="1600" dirty="0">
                <a:latin typeface="Aptos" panose="020B0004020202020204" pitchFamily="34" charset="0"/>
              </a:rPr>
              <a:t>Additional order info (quantity, price per unit).</a:t>
            </a:r>
          </a:p>
        </p:txBody>
      </p:sp>
    </p:spTree>
    <p:extLst>
      <p:ext uri="{BB962C8B-B14F-4D97-AF65-F5344CB8AC3E}">
        <p14:creationId xmlns:p14="http://schemas.microsoft.com/office/powerpoint/2010/main" val="27689733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5" name="TextBox 4">
            <a:extLst>
              <a:ext uri="{FF2B5EF4-FFF2-40B4-BE49-F238E27FC236}">
                <a16:creationId xmlns:a16="http://schemas.microsoft.com/office/drawing/2014/main" id="{306FB05D-005B-95C1-64D1-310F6C40F4D0}"/>
              </a:ext>
            </a:extLst>
          </p:cNvPr>
          <p:cNvSpPr txBox="1"/>
          <p:nvPr/>
        </p:nvSpPr>
        <p:spPr>
          <a:xfrm>
            <a:off x="793102" y="1757648"/>
            <a:ext cx="868680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Data Cleaning 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Data cleaning is a crucial step in the data preparation process. It involves identifying and correcting inaccuracies,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handling</a:t>
            </a:r>
            <a:r>
              <a:rPr kumimoji="0" lang="en-US" sz="16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 missing values, and ensuring the dataset is consistent and reliable. Without proper cleaning, the analysis can lead to misleading or incorrect conclusions, as models or visualizations may be affected by faulty data.</a:t>
            </a:r>
          </a:p>
        </p:txBody>
      </p:sp>
      <p:sp>
        <p:nvSpPr>
          <p:cNvPr id="4" name="Rectangle: Rounded Corners 3">
            <a:extLst>
              <a:ext uri="{FF2B5EF4-FFF2-40B4-BE49-F238E27FC236}">
                <a16:creationId xmlns:a16="http://schemas.microsoft.com/office/drawing/2014/main" id="{98D0D5E7-3B75-A33F-CC42-A551F8EBE6BE}"/>
              </a:ext>
              <a:ext uri="{C183D7F6-B498-43B3-948B-1728B52AA6E4}">
                <adec:decorative xmlns:adec="http://schemas.microsoft.com/office/drawing/2017/decorative" val="1"/>
              </a:ext>
            </a:extLst>
          </p:cNvPr>
          <p:cNvSpPr/>
          <p:nvPr/>
        </p:nvSpPr>
        <p:spPr>
          <a:xfrm>
            <a:off x="0" y="52289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Cleaning</a:t>
            </a:r>
          </a:p>
        </p:txBody>
      </p:sp>
      <p:sp>
        <p:nvSpPr>
          <p:cNvPr id="6" name="TextBox 5">
            <a:extLst>
              <a:ext uri="{FF2B5EF4-FFF2-40B4-BE49-F238E27FC236}">
                <a16:creationId xmlns:a16="http://schemas.microsoft.com/office/drawing/2014/main" id="{03FD43A0-E71D-026A-BEF2-BFDABBD42BB4}"/>
              </a:ext>
            </a:extLst>
          </p:cNvPr>
          <p:cNvSpPr txBox="1"/>
          <p:nvPr/>
        </p:nvSpPr>
        <p:spPr>
          <a:xfrm>
            <a:off x="793103" y="3594789"/>
            <a:ext cx="4721290" cy="2462213"/>
          </a:xfrm>
          <a:prstGeom prst="rect">
            <a:avLst/>
          </a:prstGeom>
          <a:noFill/>
        </p:spPr>
        <p:txBody>
          <a:bodyPr wrap="square" rtlCol="0">
            <a:spAutoFit/>
          </a:bodyPr>
          <a:lstStyle/>
          <a:p>
            <a:r>
              <a:rPr lang="en-US" sz="2000" b="1" dirty="0">
                <a:latin typeface="Aptos" panose="020B0004020202020204" pitchFamily="34" charset="0"/>
              </a:rPr>
              <a:t>Why It's Important for This Project:</a:t>
            </a:r>
          </a:p>
          <a:p>
            <a:endParaRPr lang="en-US" sz="2000" b="1" dirty="0">
              <a:latin typeface="Arial" panose="020B0604020202020204" pitchFamily="34" charset="0"/>
              <a:cs typeface="Arial" panose="020B0604020202020204" pitchFamily="34" charset="0"/>
            </a:endParaRPr>
          </a:p>
          <a:p>
            <a:r>
              <a:rPr lang="en-US" dirty="0">
                <a:latin typeface="Aptos" panose="020B0004020202020204" pitchFamily="34" charset="0"/>
              </a:rPr>
              <a:t>In this project, cleaning the dataset ensures:</a:t>
            </a:r>
          </a:p>
          <a:p>
            <a:pPr marL="342900" indent="-342900">
              <a:buSzPct val="150000"/>
              <a:buFont typeface="Arial" panose="020B0604020202020204" pitchFamily="34" charset="0"/>
              <a:buChar char="•"/>
            </a:pPr>
            <a:r>
              <a:rPr lang="en-US" sz="1600" b="1" dirty="0">
                <a:latin typeface="Aptos" panose="020B0004020202020204" pitchFamily="34" charset="0"/>
              </a:rPr>
              <a:t>Improved Data Quality: </a:t>
            </a:r>
            <a:r>
              <a:rPr lang="en-US" sz="1600" dirty="0">
                <a:latin typeface="Aptos" panose="020B0004020202020204" pitchFamily="34" charset="0"/>
              </a:rPr>
              <a:t>Removing missing or irrelevant values helps avoid biases or incorrect results.</a:t>
            </a:r>
          </a:p>
          <a:p>
            <a:pPr marL="342900" indent="-342900">
              <a:buSzPct val="150000"/>
              <a:buFont typeface="Arial" panose="020B0604020202020204" pitchFamily="34" charset="0"/>
              <a:buChar char="•"/>
            </a:pPr>
            <a:r>
              <a:rPr lang="en-US" sz="1600" b="1" dirty="0">
                <a:latin typeface="Aptos" panose="020B0004020202020204" pitchFamily="34" charset="0"/>
              </a:rPr>
              <a:t>Informed Decision Making: </a:t>
            </a:r>
            <a:r>
              <a:rPr lang="en-US" sz="1600" dirty="0">
                <a:latin typeface="Aptos" panose="020B0004020202020204" pitchFamily="34" charset="0"/>
              </a:rPr>
              <a:t>Clean data leads to more accurate insights, enabling better decision-making based on trustworthy analysis.</a:t>
            </a:r>
          </a:p>
        </p:txBody>
      </p:sp>
      <p:sp>
        <p:nvSpPr>
          <p:cNvPr id="2" name="TextBox 1">
            <a:extLst>
              <a:ext uri="{FF2B5EF4-FFF2-40B4-BE49-F238E27FC236}">
                <a16:creationId xmlns:a16="http://schemas.microsoft.com/office/drawing/2014/main" id="{E39A349A-57E8-FBA3-5AEC-D6E594504582}"/>
              </a:ext>
            </a:extLst>
          </p:cNvPr>
          <p:cNvSpPr txBox="1"/>
          <p:nvPr/>
        </p:nvSpPr>
        <p:spPr>
          <a:xfrm>
            <a:off x="5915608" y="3594789"/>
            <a:ext cx="5915608" cy="138499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Steps in Cleaning:</a:t>
            </a:r>
          </a:p>
          <a:p>
            <a:endParaRPr lang="en-US" dirty="0">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rPr>
              <a:t>Removed duplicates and null values.</a:t>
            </a:r>
          </a:p>
          <a:p>
            <a:pPr marL="285750" indent="-285750">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rPr>
              <a:t>Standardized formats for dates and addresses.</a:t>
            </a:r>
          </a:p>
          <a:p>
            <a:pPr marL="285750" indent="-285750">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rPr>
              <a:t>Corrected inconsistencies in data</a:t>
            </a:r>
          </a:p>
        </p:txBody>
      </p:sp>
    </p:spTree>
    <p:extLst>
      <p:ext uri="{BB962C8B-B14F-4D97-AF65-F5344CB8AC3E}">
        <p14:creationId xmlns:p14="http://schemas.microsoft.com/office/powerpoint/2010/main" val="3629944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6"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441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Cleaning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152902"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8039100"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9F7E025-DDEC-4748-AAE9-9FA2A4BF1E49}"/>
              </a:ext>
            </a:extLst>
          </p:cNvPr>
          <p:cNvSpPr/>
          <p:nvPr/>
        </p:nvSpPr>
        <p:spPr>
          <a:xfrm>
            <a:off x="1170609" y="5149083"/>
            <a:ext cx="2743195" cy="465577"/>
          </a:xfrm>
          <a:prstGeom prst="rect">
            <a:avLst/>
          </a:prstGeom>
        </p:spPr>
        <p:txBody>
          <a:bodyPr wrap="square" lIns="0" tIns="0" rIns="0" bIns="0" anchor="t">
            <a:spAutoFit/>
          </a:bodyPr>
          <a:lstStyle/>
          <a:p>
            <a:pPr>
              <a:lnSpc>
                <a:spcPts val="1900"/>
              </a:lnSpc>
            </a:pPr>
            <a:r>
              <a:rPr lang="en-US" sz="1400" b="1" dirty="0">
                <a:solidFill>
                  <a:srgbClr val="FF0000"/>
                </a:solidFill>
                <a:latin typeface="+mj-lt"/>
                <a:cs typeface="Segoe UI" panose="020B0502040204020203" pitchFamily="34" charset="0"/>
              </a:rPr>
              <a:t>Filled missing values in the "ProductID" column.</a:t>
            </a:r>
          </a:p>
        </p:txBody>
      </p:sp>
      <p:sp>
        <p:nvSpPr>
          <p:cNvPr id="48" name="Rectangle 47">
            <a:extLst>
              <a:ext uri="{FF2B5EF4-FFF2-40B4-BE49-F238E27FC236}">
                <a16:creationId xmlns:a16="http://schemas.microsoft.com/office/drawing/2014/main" id="{7DDB637A-4822-4FE9-8AEA-11DEA7859049}"/>
              </a:ext>
            </a:extLst>
          </p:cNvPr>
          <p:cNvSpPr/>
          <p:nvPr/>
        </p:nvSpPr>
        <p:spPr>
          <a:xfrm>
            <a:off x="4817709" y="5149083"/>
            <a:ext cx="2743195" cy="709233"/>
          </a:xfrm>
          <a:prstGeom prst="rect">
            <a:avLst/>
          </a:prstGeom>
        </p:spPr>
        <p:txBody>
          <a:bodyPr wrap="square" lIns="0" tIns="0" rIns="0" bIns="0" anchor="t">
            <a:spAutoFit/>
          </a:bodyPr>
          <a:lstStyle/>
          <a:p>
            <a:pPr>
              <a:lnSpc>
                <a:spcPts val="1900"/>
              </a:lnSpc>
            </a:pPr>
            <a:r>
              <a:rPr lang="en-US" sz="1400" b="1" dirty="0">
                <a:solidFill>
                  <a:srgbClr val="00B0F0"/>
                </a:solidFill>
                <a:latin typeface="+mj-lt"/>
                <a:cs typeface="Segoe UI" panose="020B0502040204020203" pitchFamily="34" charset="0"/>
              </a:rPr>
              <a:t>Replaced incorrect entries like 'SSS' in the "ProductName" </a:t>
            </a:r>
            <a:r>
              <a:rPr lang="ar-EG" sz="1400" b="1" dirty="0">
                <a:solidFill>
                  <a:srgbClr val="00B0F0"/>
                </a:solidFill>
                <a:latin typeface="+mj-lt"/>
                <a:cs typeface="Segoe UI" panose="020B0502040204020203" pitchFamily="34" charset="0"/>
              </a:rPr>
              <a:t>   </a:t>
            </a:r>
            <a:r>
              <a:rPr lang="en-US" sz="1400" b="1" dirty="0">
                <a:solidFill>
                  <a:srgbClr val="00B0F0"/>
                </a:solidFill>
                <a:latin typeface="+mj-lt"/>
                <a:cs typeface="Segoe UI" panose="020B0502040204020203" pitchFamily="34" charset="0"/>
              </a:rPr>
              <a:t>column.</a:t>
            </a:r>
          </a:p>
        </p:txBody>
      </p:sp>
      <p:sp>
        <p:nvSpPr>
          <p:cNvPr id="51" name="Rectangle 50">
            <a:extLst>
              <a:ext uri="{FF2B5EF4-FFF2-40B4-BE49-F238E27FC236}">
                <a16:creationId xmlns:a16="http://schemas.microsoft.com/office/drawing/2014/main" id="{FA4B18CA-09B5-4584-8D25-60B58EF68413}"/>
              </a:ext>
            </a:extLst>
          </p:cNvPr>
          <p:cNvSpPr/>
          <p:nvPr/>
        </p:nvSpPr>
        <p:spPr>
          <a:xfrm>
            <a:off x="8610599" y="5149083"/>
            <a:ext cx="2743195" cy="465577"/>
          </a:xfrm>
          <a:prstGeom prst="rect">
            <a:avLst/>
          </a:prstGeom>
        </p:spPr>
        <p:txBody>
          <a:bodyPr wrap="square" lIns="0" tIns="0" rIns="0" bIns="0" anchor="t">
            <a:spAutoFit/>
          </a:bodyPr>
          <a:lstStyle/>
          <a:p>
            <a:pPr>
              <a:lnSpc>
                <a:spcPts val="1900"/>
              </a:lnSpc>
            </a:pPr>
            <a:r>
              <a:rPr lang="en-US" sz="1400" b="1" dirty="0">
                <a:solidFill>
                  <a:srgbClr val="09770E"/>
                </a:solidFill>
                <a:latin typeface="+mj-lt"/>
                <a:cs typeface="Segoe UI" panose="020B0502040204020203" pitchFamily="34" charset="0"/>
              </a:rPr>
              <a:t>Ensured all data is consistent and ready for analysis.</a:t>
            </a:r>
          </a:p>
        </p:txBody>
      </p:sp>
      <p:pic>
        <p:nvPicPr>
          <p:cNvPr id="6" name="Picture 5">
            <a:extLst>
              <a:ext uri="{FF2B5EF4-FFF2-40B4-BE49-F238E27FC236}">
                <a16:creationId xmlns:a16="http://schemas.microsoft.com/office/drawing/2014/main" id="{976DB273-4627-F10C-A70A-08A0DA0CB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6" y="771528"/>
            <a:ext cx="10848974" cy="3819131"/>
          </a:xfrm>
          <a:prstGeom prst="rect">
            <a:avLst/>
          </a:prstGeom>
        </p:spPr>
      </p:pic>
    </p:spTree>
    <p:extLst>
      <p:ext uri="{BB962C8B-B14F-4D97-AF65-F5344CB8AC3E}">
        <p14:creationId xmlns:p14="http://schemas.microsoft.com/office/powerpoint/2010/main" val="12121409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2000" fill="hold"/>
                                        <p:tgtEl>
                                          <p:spTgt spid="45"/>
                                        </p:tgtEl>
                                      </p:cBhvr>
                                      <p:by x="50000" y="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48"/>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1" nodeType="clickEffect">
                                  <p:stCondLst>
                                    <p:cond delay="0"/>
                                  </p:stCondLst>
                                  <p:childTnLst>
                                    <p:animScale>
                                      <p:cBhvr>
                                        <p:cTn id="18" dur="2000" fill="hold"/>
                                        <p:tgtEl>
                                          <p:spTgt spid="48"/>
                                        </p:tgtEl>
                                      </p:cBhvr>
                                      <p:by x="50000" y="50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51"/>
                                        </p:tgtEl>
                                      </p:cBhvr>
                                      <p:by x="150000" y="150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5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48" grpId="0"/>
      <p:bldP spid="48" grpId="1"/>
      <p:bldP spid="51" grpId="0"/>
      <p:bldP spid="51" grpId="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Organic</Template>
  <TotalTime>1606</TotalTime>
  <Words>1355</Words>
  <Application>Microsoft Office PowerPoint</Application>
  <PresentationFormat>Widescreen</PresentationFormat>
  <Paragraphs>185</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ADLaM Display</vt:lpstr>
      <vt:lpstr>Aptos</vt:lpstr>
      <vt:lpstr>Arial</vt:lpstr>
      <vt:lpstr>Calibri</vt:lpstr>
      <vt:lpstr>Garamond</vt:lpstr>
      <vt:lpstr>Organic</vt:lpstr>
      <vt:lpstr>Super Store Sales  Analysis </vt:lpstr>
      <vt:lpstr>Project analysis slide 3</vt:lpstr>
      <vt:lpstr>Project analysis slide 3</vt:lpstr>
      <vt:lpstr>Project analysis slide 4</vt:lpstr>
      <vt:lpstr>Project analysis slide 2</vt:lpstr>
      <vt:lpstr>Project analysis slide 4</vt:lpstr>
      <vt:lpstr>Project analysis slide 4</vt:lpstr>
      <vt:lpstr>Project analysis slide 4</vt:lpstr>
      <vt:lpstr>Project analysis slide 5</vt:lpstr>
      <vt:lpstr>Project analysis slide 5</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Amr Mohamed</dc:creator>
  <cp:lastModifiedBy>Amr Mohamed</cp:lastModifiedBy>
  <cp:revision>18</cp:revision>
  <dcterms:created xsi:type="dcterms:W3CDTF">2024-09-30T05:10:08Z</dcterms:created>
  <dcterms:modified xsi:type="dcterms:W3CDTF">2024-11-08T18:42:26Z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